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58"/>
  </p:notesMasterIdLst>
  <p:handoutMasterIdLst>
    <p:handoutMasterId r:id="rId59"/>
  </p:handoutMasterIdLst>
  <p:sldIdLst>
    <p:sldId id="256" r:id="rId2"/>
    <p:sldId id="258" r:id="rId3"/>
    <p:sldId id="280" r:id="rId4"/>
    <p:sldId id="322" r:id="rId5"/>
    <p:sldId id="326" r:id="rId6"/>
    <p:sldId id="324" r:id="rId7"/>
    <p:sldId id="312" r:id="rId8"/>
    <p:sldId id="325" r:id="rId9"/>
    <p:sldId id="329" r:id="rId10"/>
    <p:sldId id="328" r:id="rId11"/>
    <p:sldId id="330" r:id="rId12"/>
    <p:sldId id="264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31" r:id="rId26"/>
    <p:sldId id="309" r:id="rId27"/>
    <p:sldId id="310" r:id="rId28"/>
    <p:sldId id="311" r:id="rId29"/>
    <p:sldId id="303" r:id="rId30"/>
    <p:sldId id="313" r:id="rId31"/>
    <p:sldId id="281" r:id="rId32"/>
    <p:sldId id="282" r:id="rId33"/>
    <p:sldId id="304" r:id="rId34"/>
    <p:sldId id="266" r:id="rId35"/>
    <p:sldId id="263" r:id="rId36"/>
    <p:sldId id="268" r:id="rId37"/>
    <p:sldId id="269" r:id="rId38"/>
    <p:sldId id="305" r:id="rId39"/>
    <p:sldId id="271" r:id="rId40"/>
    <p:sldId id="283" r:id="rId41"/>
    <p:sldId id="272" r:id="rId42"/>
    <p:sldId id="273" r:id="rId43"/>
    <p:sldId id="314" r:id="rId44"/>
    <p:sldId id="275" r:id="rId45"/>
    <p:sldId id="317" r:id="rId46"/>
    <p:sldId id="315" r:id="rId47"/>
    <p:sldId id="274" r:id="rId48"/>
    <p:sldId id="306" r:id="rId49"/>
    <p:sldId id="277" r:id="rId50"/>
    <p:sldId id="320" r:id="rId51"/>
    <p:sldId id="284" r:id="rId52"/>
    <p:sldId id="279" r:id="rId53"/>
    <p:sldId id="298" r:id="rId54"/>
    <p:sldId id="321" r:id="rId55"/>
    <p:sldId id="307" r:id="rId56"/>
    <p:sldId id="292" r:id="rId57"/>
  </p:sldIdLst>
  <p:sldSz cx="9144000" cy="5143500" type="screen16x9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89586E-9AE2-4E89-BEBE-488BC1574881}">
          <p14:sldIdLst>
            <p14:sldId id="256"/>
            <p14:sldId id="258"/>
            <p14:sldId id="280"/>
            <p14:sldId id="322"/>
            <p14:sldId id="326"/>
            <p14:sldId id="324"/>
            <p14:sldId id="312"/>
            <p14:sldId id="325"/>
            <p14:sldId id="329"/>
            <p14:sldId id="328"/>
            <p14:sldId id="330"/>
            <p14:sldId id="264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31"/>
            <p14:sldId id="309"/>
            <p14:sldId id="310"/>
            <p14:sldId id="311"/>
            <p14:sldId id="303"/>
            <p14:sldId id="313"/>
            <p14:sldId id="281"/>
            <p14:sldId id="282"/>
            <p14:sldId id="304"/>
            <p14:sldId id="266"/>
            <p14:sldId id="263"/>
            <p14:sldId id="268"/>
            <p14:sldId id="269"/>
            <p14:sldId id="305"/>
            <p14:sldId id="271"/>
            <p14:sldId id="283"/>
            <p14:sldId id="272"/>
            <p14:sldId id="273"/>
            <p14:sldId id="314"/>
            <p14:sldId id="275"/>
            <p14:sldId id="317"/>
            <p14:sldId id="315"/>
            <p14:sldId id="274"/>
            <p14:sldId id="306"/>
            <p14:sldId id="277"/>
            <p14:sldId id="320"/>
            <p14:sldId id="284"/>
            <p14:sldId id="279"/>
          </p14:sldIdLst>
        </p14:section>
        <p14:section name="APPENDIX" id="{19907E42-BDD1-4BFF-A82E-69C24E010B9F}">
          <p14:sldIdLst>
            <p14:sldId id="298"/>
            <p14:sldId id="321"/>
            <p14:sldId id="307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102"/>
    <a:srgbClr val="EF8717"/>
    <a:srgbClr val="000000"/>
    <a:srgbClr val="FFFFFF"/>
    <a:srgbClr val="BD9D51"/>
    <a:srgbClr val="73DAB2"/>
    <a:srgbClr val="ACB387"/>
    <a:srgbClr val="D8D06C"/>
    <a:srgbClr val="20ECC5"/>
    <a:srgbClr val="9E2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9343" autoAdjust="0"/>
  </p:normalViewPr>
  <p:slideViewPr>
    <p:cSldViewPr snapToGrid="0" snapToObjects="1">
      <p:cViewPr varScale="1">
        <p:scale>
          <a:sx n="116" d="100"/>
          <a:sy n="116" d="100"/>
        </p:scale>
        <p:origin x="518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-1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Year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FCE0-4958-82B4-88B9AA34CC2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FCE0-4958-82B4-88B9AA34CC2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FCE0-4958-82B4-88B9AA34CC22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FCE0-4958-82B4-88B9AA34CC2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latin typeface="Arial Black"/>
                    <a:cs typeface="Arial Black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19-432A-9471-855B594EF8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810679672"/>
        <c:axId val="1806771304"/>
      </c:barChart>
      <c:catAx>
        <c:axId val="18106796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38100" cmpd="sng"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it-IT"/>
          </a:p>
        </c:txPr>
        <c:crossAx val="1806771304"/>
        <c:crosses val="autoZero"/>
        <c:auto val="1"/>
        <c:lblAlgn val="ctr"/>
        <c:lblOffset val="100"/>
        <c:noMultiLvlLbl val="0"/>
      </c:catAx>
      <c:valAx>
        <c:axId val="1806771304"/>
        <c:scaling>
          <c:orientation val="minMax"/>
        </c:scaling>
        <c:delete val="0"/>
        <c:axPos val="l"/>
        <c:majorGridlines>
          <c:spPr>
            <a:ln w="12700" cmpd="sng">
              <a:solidFill>
                <a:schemeClr val="bg1">
                  <a:lumMod val="65000"/>
                  <a:lumOff val="3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it-IT"/>
          </a:p>
        </c:txPr>
        <c:crossAx val="18106796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it-IT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787084072"/>
        <c:axId val="1810304936"/>
      </c:barChart>
      <c:catAx>
        <c:axId val="17870840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38100" cmpd="sng"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it-IT"/>
          </a:p>
        </c:txPr>
        <c:crossAx val="1810304936"/>
        <c:crosses val="autoZero"/>
        <c:auto val="1"/>
        <c:lblAlgn val="ctr"/>
        <c:lblOffset val="100"/>
        <c:noMultiLvlLbl val="0"/>
      </c:catAx>
      <c:valAx>
        <c:axId val="1810304936"/>
        <c:scaling>
          <c:orientation val="minMax"/>
        </c:scaling>
        <c:delete val="0"/>
        <c:axPos val="l"/>
        <c:majorGridlines>
          <c:spPr>
            <a:ln w="12700" cmpd="sng">
              <a:solidFill>
                <a:schemeClr val="bg1">
                  <a:lumMod val="65000"/>
                  <a:lumOff val="3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it-IT"/>
          </a:p>
        </c:txPr>
        <c:crossAx val="17870840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it-IT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Year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latin typeface="Arial Black"/>
                    <a:cs typeface="Arial Black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19-432A-9471-855B594EF8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811429448"/>
        <c:axId val="1794730184"/>
      </c:barChart>
      <c:catAx>
        <c:axId val="18114294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38100" cmpd="sng"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it-IT"/>
          </a:p>
        </c:txPr>
        <c:crossAx val="1794730184"/>
        <c:crosses val="autoZero"/>
        <c:auto val="1"/>
        <c:lblAlgn val="ctr"/>
        <c:lblOffset val="100"/>
        <c:noMultiLvlLbl val="0"/>
      </c:catAx>
      <c:valAx>
        <c:axId val="1794730184"/>
        <c:scaling>
          <c:orientation val="minMax"/>
        </c:scaling>
        <c:delete val="0"/>
        <c:axPos val="l"/>
        <c:majorGridlines>
          <c:spPr>
            <a:ln w="12700" cmpd="sng">
              <a:solidFill>
                <a:schemeClr val="bg1">
                  <a:lumMod val="65000"/>
                  <a:lumOff val="3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it-IT"/>
          </a:p>
        </c:txPr>
        <c:crossAx val="18114294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it-IT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Year 1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latin typeface="Arial Black"/>
                    <a:cs typeface="Arial Black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19-432A-9471-855B594EF8D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Year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latin typeface="Arial Black"/>
                    <a:cs typeface="Arial Black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19-432A-9471-855B594EF8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817429448"/>
        <c:axId val="-1986681560"/>
      </c:barChart>
      <c:catAx>
        <c:axId val="18174294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38100" cmpd="sng"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it-IT"/>
          </a:p>
        </c:txPr>
        <c:crossAx val="-1986681560"/>
        <c:crosses val="autoZero"/>
        <c:auto val="1"/>
        <c:lblAlgn val="ctr"/>
        <c:lblOffset val="100"/>
        <c:noMultiLvlLbl val="0"/>
      </c:catAx>
      <c:valAx>
        <c:axId val="-1986681560"/>
        <c:scaling>
          <c:orientation val="minMax"/>
        </c:scaling>
        <c:delete val="0"/>
        <c:axPos val="l"/>
        <c:majorGridlines>
          <c:spPr>
            <a:ln w="12700" cmpd="sng">
              <a:solidFill>
                <a:schemeClr val="bg1">
                  <a:lumMod val="65000"/>
                  <a:lumOff val="3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it-IT"/>
          </a:p>
        </c:txPr>
        <c:crossAx val="1817429448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400"/>
          </a:pPr>
          <a:endParaRPr lang="it-IT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it-IT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Year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>
                    <a:latin typeface="Arial Black"/>
                    <a:cs typeface="Arial Black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19-432A-9471-855B594EF8DD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Year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>
                    <a:latin typeface="Arial Black"/>
                    <a:cs typeface="Arial Black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19-432A-9471-855B594EF8DD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Year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>
                    <a:latin typeface="Arial Black"/>
                    <a:cs typeface="Arial Black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519-432A-9471-855B594EF8D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1987010088"/>
        <c:axId val="1804385128"/>
      </c:barChart>
      <c:catAx>
        <c:axId val="-19870100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38100" cmpd="sng"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it-IT"/>
          </a:p>
        </c:txPr>
        <c:crossAx val="1804385128"/>
        <c:crosses val="autoZero"/>
        <c:auto val="1"/>
        <c:lblAlgn val="ctr"/>
        <c:lblOffset val="100"/>
        <c:noMultiLvlLbl val="0"/>
      </c:catAx>
      <c:valAx>
        <c:axId val="1804385128"/>
        <c:scaling>
          <c:orientation val="minMax"/>
        </c:scaling>
        <c:delete val="0"/>
        <c:axPos val="l"/>
        <c:majorGridlines>
          <c:spPr>
            <a:ln w="12700" cmpd="sng">
              <a:solidFill>
                <a:schemeClr val="bg1">
                  <a:lumMod val="65000"/>
                  <a:lumOff val="3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it-IT"/>
          </a:p>
        </c:txPr>
        <c:crossAx val="-1987010088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400"/>
          </a:pPr>
          <a:endParaRPr lang="it-IT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it-IT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3243829752265"/>
          <c:y val="6.0310586176727903E-2"/>
          <c:w val="0.67114928734240697"/>
          <c:h val="0.7114149168853890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/>
            </a:solidFill>
            <a:ln w="38100" cap="sq">
              <a:noFill/>
              <a:miter lim="800000"/>
            </a:ln>
            <a:effectLst/>
          </c:spPr>
          <c:invertIfNegative val="0"/>
          <c:dLbls>
            <c:numFmt formatCode="General&quot;%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900" b="0" i="0" u="none" strike="noStrike" kern="1200" baseline="0">
                    <a:solidFill>
                      <a:srgbClr val="FFFFFF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1ST TREND</c:v>
                </c:pt>
                <c:pt idx="1">
                  <c:v>2ND TREND</c:v>
                </c:pt>
                <c:pt idx="2">
                  <c:v>3RD TREND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100</c:v>
                </c:pt>
                <c:pt idx="1">
                  <c:v>80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67-49D4-971B-0ED1DB524CD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1"/>
            </a:solidFill>
            <a:ln w="38100" cap="sq">
              <a:noFill/>
              <a:miter lim="800000"/>
            </a:ln>
            <a:effectLst/>
          </c:spPr>
          <c:invertIfNegative val="0"/>
          <c:dLbls>
            <c:numFmt formatCode="General&quot;%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900" b="0" i="0" u="none" strike="noStrike" kern="1200" baseline="0">
                    <a:solidFill>
                      <a:srgbClr val="000000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1ST TREND</c:v>
                </c:pt>
                <c:pt idx="1">
                  <c:v>2ND TREND</c:v>
                </c:pt>
                <c:pt idx="2">
                  <c:v>3RD TREND</c:v>
                </c:pt>
              </c:strCache>
            </c:strRef>
          </c:cat>
          <c:val>
            <c:numRef>
              <c:f>Tabelle1!$C$2:$C$4</c:f>
              <c:numCache>
                <c:formatCode>General</c:formatCode>
                <c:ptCount val="3"/>
                <c:pt idx="0">
                  <c:v>80</c:v>
                </c:pt>
                <c:pt idx="1">
                  <c:v>60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67-49D4-971B-0ED1DB524C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0"/>
        <c:overlap val="-20"/>
        <c:axId val="1789265160"/>
        <c:axId val="-1998584552"/>
      </c:barChart>
      <c:catAx>
        <c:axId val="178926516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it-IT"/>
          </a:p>
        </c:txPr>
        <c:crossAx val="-1998584552"/>
        <c:crosses val="autoZero"/>
        <c:auto val="1"/>
        <c:lblAlgn val="ctr"/>
        <c:lblOffset val="100"/>
        <c:noMultiLvlLbl val="0"/>
      </c:catAx>
      <c:valAx>
        <c:axId val="-1998584552"/>
        <c:scaling>
          <c:orientation val="minMax"/>
          <c:max val="100"/>
          <c:min val="0"/>
        </c:scaling>
        <c:delete val="1"/>
        <c:axPos val="b"/>
        <c:majorGridlines>
          <c:spPr>
            <a:ln w="38100" cap="flat" cmpd="sng" algn="ctr">
              <a:solidFill>
                <a:srgbClr val="D9D9D9">
                  <a:alpha val="10980"/>
                </a:srgb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789265160"/>
        <c:crosses val="max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28575" cmpd="sng">
      <a:noFill/>
    </a:ln>
    <a:effectLst/>
  </c:spPr>
  <c:txPr>
    <a:bodyPr/>
    <a:lstStyle/>
    <a:p>
      <a:pPr>
        <a:defRPr sz="1900">
          <a:solidFill>
            <a:schemeClr val="bg1"/>
          </a:solidFill>
        </a:defRPr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Year 3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>
                    <a:latin typeface="Arial Black"/>
                    <a:cs typeface="Arial Black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92-49D1-A06E-D980EFB5CF12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Year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>
                    <a:latin typeface="Arial Black"/>
                    <a:cs typeface="Arial Black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92-49D1-A06E-D980EFB5CF12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Year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>
                    <a:latin typeface="Arial Black"/>
                    <a:cs typeface="Arial Black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492-49D1-A06E-D980EFB5CF1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831544536"/>
        <c:axId val="-2017744808"/>
      </c:barChart>
      <c:catAx>
        <c:axId val="1831544536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-2017744808"/>
        <c:crosses val="autoZero"/>
        <c:auto val="1"/>
        <c:lblAlgn val="ctr"/>
        <c:lblOffset val="100"/>
        <c:noMultiLvlLbl val="0"/>
      </c:catAx>
      <c:valAx>
        <c:axId val="-2017744808"/>
        <c:scaling>
          <c:orientation val="minMax"/>
        </c:scaling>
        <c:delete val="0"/>
        <c:axPos val="b"/>
        <c:majorGridlines>
          <c:spPr>
            <a:ln>
              <a:solidFill>
                <a:srgbClr val="595959"/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spPr>
          <a:ln w="38100" cmpd="sng">
            <a:solidFill>
              <a:schemeClr val="tx1"/>
            </a:solidFill>
          </a:ln>
        </c:spPr>
        <c:txPr>
          <a:bodyPr/>
          <a:lstStyle/>
          <a:p>
            <a:pPr>
              <a:defRPr sz="1000"/>
            </a:pPr>
            <a:endParaRPr lang="it-IT"/>
          </a:p>
        </c:txPr>
        <c:crossAx val="1831544536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400"/>
          </a:pPr>
          <a:endParaRPr lang="it-IT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it-IT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3990566786912702"/>
          <c:y val="0.143643919510061"/>
          <c:w val="0.325527284123586"/>
          <c:h val="0.66974825021872297"/>
        </c:manualLayout>
      </c:layout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2"/>
            </a:solidFill>
            <a:ln w="38100" cap="sq">
              <a:noFill/>
              <a:miter lim="800000"/>
            </a:ln>
          </c:spPr>
          <c:explosion val="3"/>
          <c:dPt>
            <c:idx val="0"/>
            <c:bubble3D val="0"/>
            <c:spPr>
              <a:solidFill>
                <a:schemeClr val="accent2"/>
              </a:solidFill>
              <a:ln w="38100" cap="sq">
                <a:noFill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1E1A-45A5-BA8A-9058DAAD4F4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38100" cap="sq">
                <a:noFill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1E1A-45A5-BA8A-9058DAAD4F44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38100" cap="sq">
                <a:noFill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E1A-45A5-BA8A-9058DAAD4F44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38100" cap="sq">
                <a:noFill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1E1A-45A5-BA8A-9058DAAD4F44}"/>
              </c:ext>
            </c:extLst>
          </c:dPt>
          <c:dLbls>
            <c:numFmt formatCode="General&quot;%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rgbClr val="FFFFFF"/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1ST 
TREND</c:v>
                </c:pt>
                <c:pt idx="1">
                  <c:v>2ND 
TREND</c:v>
                </c:pt>
                <c:pt idx="2">
                  <c:v>3RD 
TREND</c:v>
                </c:pt>
                <c:pt idx="3">
                  <c:v>4TH 
TREND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30</c:v>
                </c:pt>
                <c:pt idx="1">
                  <c:v>20</c:v>
                </c:pt>
                <c:pt idx="2">
                  <c:v>10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E1A-45A5-BA8A-9058DAAD4F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28575" cmpd="sng">
      <a:noFill/>
    </a:ln>
    <a:effectLst/>
  </c:spPr>
  <c:txPr>
    <a:bodyPr/>
    <a:lstStyle/>
    <a:p>
      <a:pPr>
        <a:defRPr sz="1900">
          <a:solidFill>
            <a:schemeClr val="bg1"/>
          </a:solidFill>
        </a:defRPr>
      </a:pPr>
      <a:endParaRPr lang="it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6AA7-4EB7-A2FA-FBF4D25D85E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6AA7-4EB7-A2FA-FBF4D25D85E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6AA7-4EB7-A2FA-FBF4D25D85E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6AA7-4EB7-A2FA-FBF4D25D85E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9-6AA7-4EB7-A2FA-FBF4D25D85E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B-6AA7-4EB7-A2FA-FBF4D25D85E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rgbClr val="FFFFFF"/>
                    </a:solidFill>
                    <a:latin typeface="Arial Black"/>
                    <a:cs typeface="Arial Black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Foglio1!$A$2:$A$7</c:f>
              <c:strCache>
                <c:ptCount val="6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  <c:pt idx="3">
                  <c:v>Year 4</c:v>
                </c:pt>
                <c:pt idx="4">
                  <c:v>Year 5</c:v>
                </c:pt>
                <c:pt idx="5">
                  <c:v>Year 6</c:v>
                </c:pt>
              </c:strCache>
            </c:strRef>
          </c:cat>
          <c:val>
            <c:numRef>
              <c:f>Foglio1!$B$2:$B$7</c:f>
              <c:numCache>
                <c:formatCode>General</c:formatCode>
                <c:ptCount val="6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1.2</c:v>
                </c:pt>
                <c:pt idx="5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9A-405C-8013-95C5DA51B3F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legend>
      <c:legendPos val="r"/>
      <c:layout>
        <c:manualLayout>
          <c:xMode val="edge"/>
          <c:yMode val="edge"/>
          <c:x val="0.76382879956271899"/>
          <c:y val="0.33657556802141703"/>
          <c:w val="0.150398987122462"/>
          <c:h val="0.326848863957165"/>
        </c:manualLayout>
      </c:layout>
      <c:overlay val="0"/>
      <c:txPr>
        <a:bodyPr/>
        <a:lstStyle/>
        <a:p>
          <a:pPr>
            <a:defRPr sz="1400"/>
          </a:pPr>
          <a:endParaRPr lang="it-IT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it-IT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20/02/2018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20/02/2018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2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2" y="799311"/>
            <a:ext cx="7585611" cy="2412171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INSERT YOUR</a:t>
            </a:r>
            <a:br>
              <a:rPr lang="it-IT" dirty="0" smtClean="0"/>
            </a:br>
            <a:r>
              <a:rPr lang="it-IT" dirty="0" smtClean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437651"/>
            <a:ext cx="381526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6754" y="1437651"/>
            <a:ext cx="3835261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10" name="Rettangolo 7"/>
          <p:cNvSpPr/>
          <p:nvPr userDrawn="1"/>
        </p:nvSpPr>
        <p:spPr>
          <a:xfrm>
            <a:off x="0" y="3879632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7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21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LETTERS</a:t>
            </a:r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417013"/>
            <a:ext cx="5118410" cy="303688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2"/>
            <a:r>
              <a:rPr lang="it-IT" dirty="0" smtClean="0"/>
              <a:t>Basic green text</a:t>
            </a:r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6" y="1496815"/>
            <a:ext cx="5114602" cy="2876964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52740" y="2858737"/>
            <a:ext cx="4616786" cy="619319"/>
          </a:xfrm>
        </p:spPr>
        <p:txBody>
          <a:bodyPr anchor="t"/>
          <a:lstStyle>
            <a:lvl1pPr>
              <a:defRPr sz="40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52740" y="1903019"/>
            <a:ext cx="4616786" cy="320156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 smtClean="0"/>
              <a:t>Basic text</a:t>
            </a:r>
          </a:p>
        </p:txBody>
      </p:sp>
      <p:pic>
        <p:nvPicPr>
          <p:cNvPr id="10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010229"/>
            <a:ext cx="7003440" cy="1321697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2" y="3375892"/>
            <a:ext cx="7003441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smtClean="0"/>
              <a:t>SECTION </a:t>
            </a:r>
            <a:br>
              <a:rPr lang="it-IT" dirty="0" smtClean="0"/>
            </a:br>
            <a:r>
              <a:rPr lang="it-IT" dirty="0" smtClean="0"/>
              <a:t>SLIDE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 smtClean="0"/>
              <a:t>STATEMENT </a:t>
            </a:r>
            <a:br>
              <a:rPr lang="de-DE" dirty="0" smtClean="0"/>
            </a:br>
            <a:r>
              <a:rPr lang="de-DE" dirty="0" smtClean="0"/>
              <a:t>CHART FOR IMPORTANT </a:t>
            </a:r>
            <a:br>
              <a:rPr lang="de-DE" dirty="0" smtClean="0"/>
            </a:br>
            <a:r>
              <a:rPr lang="de-DE" dirty="0" smtClean="0"/>
              <a:t>POINTS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 userDrawn="1"/>
        </p:nvPicPr>
        <p:blipFill rotWithShape="1">
          <a:blip r:embed="rId2"/>
          <a:srcRect t="-114" b="24638"/>
          <a:stretch/>
        </p:blipFill>
        <p:spPr>
          <a:xfrm>
            <a:off x="0" y="-7749"/>
            <a:ext cx="9144000" cy="5174110"/>
          </a:xfrm>
          <a:prstGeom prst="rect">
            <a:avLst/>
          </a:prstGeom>
        </p:spPr>
      </p:pic>
      <p:sp>
        <p:nvSpPr>
          <p:cNvPr id="8" name="Rechteck 6"/>
          <p:cNvSpPr/>
          <p:nvPr userDrawn="1"/>
        </p:nvSpPr>
        <p:spPr>
          <a:xfrm>
            <a:off x="0" y="1"/>
            <a:ext cx="9144000" cy="516636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51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/>
          <a:srcRect t="-1" r="11734" b="25474"/>
          <a:stretch/>
        </p:blipFill>
        <p:spPr>
          <a:xfrm>
            <a:off x="-1" y="0"/>
            <a:ext cx="9144000" cy="5135526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TEXT </a:t>
            </a:r>
            <a:r>
              <a:rPr lang="it-IT" dirty="0" err="1" smtClean="0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4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smtClean="0"/>
              <a:t>INSERT YOUR TITLE HERE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 smtClean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2" y="1401951"/>
            <a:ext cx="7968163" cy="3041814"/>
          </a:xfrm>
        </p:spPr>
        <p:txBody>
          <a:bodyPr l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/>
            </a:lvl4pPr>
            <a:lvl6pPr>
              <a:defRPr sz="1700"/>
            </a:lvl6pPr>
            <a:lvl7pPr marL="180000" indent="-180000">
              <a:buClr>
                <a:schemeClr val="tx2"/>
              </a:buClr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>
              <a:buAutoNum type="arabicPeriod"/>
              <a:defRPr/>
            </a:lvl8pPr>
            <a:lvl9pPr>
              <a:defRPr sz="1700"/>
            </a:lvl9pPr>
          </a:lstStyle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 smtClean="0"/>
              <a:t>Insert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</a:t>
            </a:r>
            <a:r>
              <a:rPr lang="it-IT" dirty="0" err="1" smtClean="0"/>
              <a:t>subtitle</a:t>
            </a:r>
            <a:r>
              <a:rPr lang="it-IT" dirty="0" smtClean="0"/>
              <a:t> </a:t>
            </a:r>
            <a:r>
              <a:rPr lang="it-IT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4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 smtClean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6782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 smtClean="0"/>
              <a:t>Basic text</a:t>
            </a:r>
          </a:p>
          <a:p>
            <a:pPr lvl="1"/>
            <a:r>
              <a:rPr lang="it-IT" dirty="0" smtClean="0"/>
              <a:t>Text in CAPITAL </a:t>
            </a:r>
            <a:r>
              <a:rPr lang="it-IT" dirty="0" err="1" smtClean="0"/>
              <a:t>LeTTERS</a:t>
            </a:r>
            <a:endParaRPr lang="it-IT" dirty="0" smtClean="0"/>
          </a:p>
          <a:p>
            <a:pPr lvl="3"/>
            <a:r>
              <a:rPr lang="it-IT" dirty="0" smtClean="0"/>
              <a:t>First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4"/>
            <a:r>
              <a:rPr lang="it-IT" dirty="0" smtClean="0"/>
              <a:t>Second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5"/>
            <a:r>
              <a:rPr lang="it-IT" dirty="0" smtClean="0"/>
              <a:t>Third </a:t>
            </a:r>
            <a:r>
              <a:rPr lang="it-IT" dirty="0" err="1" smtClean="0"/>
              <a:t>bullet</a:t>
            </a:r>
            <a:r>
              <a:rPr lang="it-IT" dirty="0" smtClean="0"/>
              <a:t> </a:t>
            </a:r>
            <a:r>
              <a:rPr lang="it-IT" dirty="0" err="1" smtClean="0"/>
              <a:t>point</a:t>
            </a:r>
            <a:r>
              <a:rPr lang="it-IT" dirty="0" smtClean="0"/>
              <a:t> text</a:t>
            </a:r>
          </a:p>
          <a:p>
            <a:pPr lvl="6"/>
            <a:r>
              <a:rPr lang="it-IT" dirty="0" smtClean="0"/>
              <a:t>First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7"/>
            <a:r>
              <a:rPr lang="it-IT" dirty="0" smtClean="0"/>
              <a:t>Second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</a:p>
          <a:p>
            <a:pPr lvl="8"/>
            <a:r>
              <a:rPr lang="it-IT" dirty="0" smtClean="0"/>
              <a:t>Third </a:t>
            </a:r>
            <a:r>
              <a:rPr lang="it-IT" dirty="0" err="1" smtClean="0"/>
              <a:t>numbered</a:t>
            </a:r>
            <a:r>
              <a:rPr lang="it-IT" dirty="0" smtClean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1" r:id="rId4"/>
    <p:sldLayoutId id="2147483677" r:id="rId5"/>
    <p:sldLayoutId id="2147483683" r:id="rId6"/>
    <p:sldLayoutId id="2147483684" r:id="rId7"/>
    <p:sldLayoutId id="2147483666" r:id="rId8"/>
    <p:sldLayoutId id="2147483680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4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+mj-lt"/>
        <a:buAutoNum type="arabicPeriod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GREEN%20YELLOW/%3E%20Green%20Yellow/16-9/Green-Yellow-Reply-Gradient_Green-Yellow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3852" y="1888006"/>
            <a:ext cx="7585611" cy="940714"/>
          </a:xfrm>
        </p:spPr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73851" y="3956057"/>
            <a:ext cx="7585612" cy="328820"/>
          </a:xfrm>
        </p:spPr>
        <p:txBody>
          <a:bodyPr/>
          <a:lstStyle/>
          <a:p>
            <a:r>
              <a:rPr lang="it-IT" dirty="0" smtClean="0"/>
              <a:t>Dario Pasquali</a:t>
            </a:r>
            <a:endParaRPr lang="it-IT" dirty="0"/>
          </a:p>
        </p:txBody>
      </p:sp>
      <p:sp>
        <p:nvSpPr>
          <p:cNvPr id="4" name="Sottotitolo 2"/>
          <p:cNvSpPr txBox="1">
            <a:spLocks/>
          </p:cNvSpPr>
          <p:nvPr/>
        </p:nvSpPr>
        <p:spPr>
          <a:xfrm>
            <a:off x="573852" y="2828720"/>
            <a:ext cx="7585612" cy="3288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800" b="0" kern="1200" cap="none" baseline="0">
                <a:solidFill>
                  <a:srgbClr val="FFFFFF"/>
                </a:solidFill>
                <a:latin typeface="+mn-lt"/>
                <a:ea typeface="+mn-ea"/>
                <a:cs typeface="Arial Black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None/>
              <a:defRPr lang="it-IT" sz="18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Best Practicies per un prodotto migliore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7 Best Practices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3"/>
            <a:ext cx="3941529" cy="2917902"/>
          </a:xfrm>
        </p:spPr>
        <p:txBody>
          <a:bodyPr/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Management</a:t>
            </a:r>
          </a:p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Infrastructure As a Code</a:t>
            </a:r>
          </a:p>
          <a:p>
            <a:r>
              <a:rPr lang="it-IT" dirty="0" smtClean="0"/>
              <a:t>Continuous Integration</a:t>
            </a:r>
          </a:p>
          <a:p>
            <a:r>
              <a:rPr lang="it-IT" dirty="0" smtClean="0"/>
              <a:t>Continuous Testing</a:t>
            </a:r>
          </a:p>
          <a:p>
            <a:r>
              <a:rPr lang="it-IT" dirty="0" smtClean="0"/>
              <a:t>Continuous Delivery</a:t>
            </a:r>
          </a:p>
          <a:p>
            <a:r>
              <a:rPr lang="it-IT" dirty="0" smtClean="0"/>
              <a:t>Continuous Deployment</a:t>
            </a:r>
          </a:p>
          <a:p>
            <a:r>
              <a:rPr lang="it-IT" dirty="0" smtClean="0"/>
              <a:t>Continuous Management</a:t>
            </a:r>
            <a:endParaRPr lang="it-IT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301375" y="1498048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43453" y="1498048"/>
            <a:ext cx="0" cy="3111592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02284" y="4609640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4885946" y="2846335"/>
            <a:ext cx="988580" cy="4012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/>
          <p:cNvSpPr txBox="1"/>
          <p:nvPr/>
        </p:nvSpPr>
        <p:spPr>
          <a:xfrm>
            <a:off x="5874526" y="2862311"/>
            <a:ext cx="3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439790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mtClean="0"/>
              <a:t>CONfiguration management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313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2800" dirty="0"/>
              <a:t>«Eseguire il </a:t>
            </a:r>
            <a:r>
              <a:rPr lang="it-IT" sz="2800" b="1" dirty="0">
                <a:solidFill>
                  <a:schemeClr val="tx2"/>
                </a:solidFill>
                <a:latin typeface="Arial"/>
                <a:cs typeface="Arial"/>
              </a:rPr>
              <a:t>Provisioning</a:t>
            </a:r>
            <a:r>
              <a:rPr lang="it-IT" sz="2800" dirty="0"/>
              <a:t> delle istanze del sistema usando componenti software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Convergenti</a:t>
            </a:r>
            <a:r>
              <a:rPr lang="it-IT" sz="2800" dirty="0"/>
              <a:t> e </a:t>
            </a:r>
            <a:r>
              <a:rPr lang="it-IT" sz="2800" dirty="0">
                <a:solidFill>
                  <a:schemeClr val="tx2"/>
                </a:solidFill>
                <a:latin typeface="Arial"/>
                <a:cs typeface="Arial"/>
              </a:rPr>
              <a:t>Idempotenti</a:t>
            </a:r>
            <a:r>
              <a:rPr lang="it-IT" sz="2800" dirty="0"/>
              <a:t>, gestibili con gli stessi strumenti del prodotto sviluppato»</a:t>
            </a:r>
          </a:p>
        </p:txBody>
      </p:sp>
    </p:spTree>
    <p:extLst>
      <p:ext uri="{BB962C8B-B14F-4D97-AF65-F5344CB8AC3E}">
        <p14:creationId xmlns:p14="http://schemas.microsoft.com/office/powerpoint/2010/main" val="219685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Configuration managment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Provisioning via script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Difficoltà di Comprensione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Difficoltà di Condivisione tra i membri del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Dipendenza dalle Abitudini del singolo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Complessa automazione della configurazione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Nessuna garanzia di Idempotenza e Convergenza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5201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Configuration managment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Idempotenza &amp; convergenza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it-IT" b="1" cap="all" dirty="0" smtClean="0">
              <a:solidFill>
                <a:schemeClr val="tx2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Idempotenza</a:t>
            </a:r>
            <a:r>
              <a:rPr lang="it-IT" dirty="0" smtClean="0"/>
              <a:t> = L’applicazione multipla della stessa operazione, dopo la prima esecuzione, non ha effetti sul sistema target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Convergenza</a:t>
            </a:r>
            <a:r>
              <a:rPr lang="it-IT" dirty="0" smtClean="0"/>
              <a:t> = un’operazione è eseguita se e soltanto se è strettamente necessario.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5981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3215315" cy="3037283"/>
          </a:xfrm>
        </p:spPr>
        <p:txBody>
          <a:bodyPr/>
          <a:lstStyle/>
          <a:p>
            <a:r>
              <a:rPr lang="it-IT" dirty="0" smtClean="0"/>
              <a:t>Configurazione come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sequenza di azioni</a:t>
            </a:r>
            <a:r>
              <a:rPr lang="it-IT" dirty="0" smtClean="0"/>
              <a:t> da eseguire per raggiungere lo stato desiderato.</a:t>
            </a:r>
          </a:p>
          <a:p>
            <a:endParaRPr lang="it-IT" dirty="0"/>
          </a:p>
          <a:p>
            <a:r>
              <a:rPr lang="it-IT" dirty="0" smtClean="0"/>
              <a:t>Modello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Master-Slave</a:t>
            </a:r>
            <a:r>
              <a:rPr lang="it-IT" dirty="0" smtClean="0"/>
              <a:t> necessita di un agente installato sul target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Massimo controllo </a:t>
            </a:r>
            <a:r>
              <a:rPr lang="it-IT" dirty="0" smtClean="0"/>
              <a:t>ma necessità di conoscere il processo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CM</a:t>
            </a:r>
            <a:endParaRPr lang="it-IT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54" y="1529131"/>
            <a:ext cx="2565583" cy="2745176"/>
          </a:xfrm>
        </p:spPr>
      </p:pic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smtClean="0"/>
              <a:t>IMPERATIVO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4155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2" y="1437651"/>
            <a:ext cx="3215315" cy="3037283"/>
          </a:xfrm>
        </p:spPr>
        <p:txBody>
          <a:bodyPr/>
          <a:lstStyle/>
          <a:p>
            <a:r>
              <a:rPr lang="it-IT" dirty="0" smtClean="0"/>
              <a:t>Configurazione come </a:t>
            </a:r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Stato da raggiungere, </a:t>
            </a:r>
            <a:r>
              <a:rPr lang="it-IT" dirty="0" smtClean="0"/>
              <a:t>specificato in modo Descrittivo</a:t>
            </a:r>
          </a:p>
          <a:p>
            <a:endParaRPr lang="it-IT" dirty="0" smtClean="0"/>
          </a:p>
          <a:p>
            <a:r>
              <a:rPr lang="it-IT" dirty="0" smtClean="0"/>
              <a:t>Modello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Master-Slave</a:t>
            </a:r>
            <a:r>
              <a:rPr lang="it-IT" dirty="0" smtClean="0"/>
              <a:t> necessita di un agente installato sul target</a:t>
            </a:r>
          </a:p>
          <a:p>
            <a:endParaRPr lang="it-IT" dirty="0"/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MassimA ASTRAZIONE </a:t>
            </a:r>
            <a:r>
              <a:rPr lang="it-IT" dirty="0" smtClean="0"/>
              <a:t>ma perdita del controllo nel dettaglio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CM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smtClean="0"/>
              <a:t>DICHIARATIVO</a:t>
            </a:r>
            <a:endParaRPr lang="it-IT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86" y="2149874"/>
            <a:ext cx="4588386" cy="1612836"/>
          </a:xfrm>
        </p:spPr>
      </p:pic>
    </p:spTree>
    <p:extLst>
      <p:ext uri="{BB962C8B-B14F-4D97-AF65-F5344CB8AC3E}">
        <p14:creationId xmlns:p14="http://schemas.microsoft.com/office/powerpoint/2010/main" val="179947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852" y="1460942"/>
            <a:ext cx="3215315" cy="3037283"/>
          </a:xfrm>
        </p:spPr>
        <p:txBody>
          <a:bodyPr/>
          <a:lstStyle/>
          <a:p>
            <a:r>
              <a:rPr lang="it-IT" dirty="0" smtClean="0"/>
              <a:t>Configurazione come sequeza di azioni astratte in forma di </a:t>
            </a:r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Roles</a:t>
            </a:r>
          </a:p>
          <a:p>
            <a:endParaRPr lang="it-IT" dirty="0" smtClean="0"/>
          </a:p>
          <a:p>
            <a:r>
              <a:rPr lang="it-IT" dirty="0" smtClean="0"/>
              <a:t>Modello </a:t>
            </a:r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AGENT-LESS</a:t>
            </a:r>
            <a:r>
              <a:rPr lang="it-IT" dirty="0" smtClean="0"/>
              <a:t> basato su SSH e Python</a:t>
            </a:r>
          </a:p>
          <a:p>
            <a:endParaRPr lang="it-IT" dirty="0"/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MassimA MODULARITA’ </a:t>
            </a:r>
            <a:r>
              <a:rPr lang="it-IT" dirty="0"/>
              <a:t>e </a:t>
            </a:r>
            <a:r>
              <a:rPr lang="it-IT" dirty="0" smtClean="0"/>
              <a:t>customizzazione al livello di dettaglio desiderato</a:t>
            </a:r>
            <a:endParaRPr lang="it-IT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CM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smtClean="0"/>
              <a:t>IBRIDO</a:t>
            </a:r>
            <a:endParaRPr lang="it-IT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46" y="1585399"/>
            <a:ext cx="2234683" cy="2749778"/>
          </a:xfrm>
        </p:spPr>
      </p:pic>
    </p:spTree>
    <p:extLst>
      <p:ext uri="{BB962C8B-B14F-4D97-AF65-F5344CB8AC3E}">
        <p14:creationId xmlns:p14="http://schemas.microsoft.com/office/powerpoint/2010/main" val="1278547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GESTION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ARCHITETTURA DINAMICA – FRY MODEL</a:t>
            </a:r>
            <a:endParaRPr lang="it-IT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7" y="1247187"/>
            <a:ext cx="7844593" cy="3555463"/>
          </a:xfrm>
        </p:spPr>
      </p:pic>
    </p:spTree>
    <p:extLst>
      <p:ext uri="{BB962C8B-B14F-4D97-AF65-F5344CB8AC3E}">
        <p14:creationId xmlns:p14="http://schemas.microsoft.com/office/powerpoint/2010/main" val="3033076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MODELLI DI GESTIONE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IMMUTABLE INFRASTRUCTURE – BAKED MODEL</a:t>
            </a:r>
            <a:endParaRPr lang="it-IT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14" y="918160"/>
            <a:ext cx="6159838" cy="4082474"/>
          </a:xfrm>
        </p:spPr>
      </p:pic>
    </p:spTree>
    <p:extLst>
      <p:ext uri="{BB962C8B-B14F-4D97-AF65-F5344CB8AC3E}">
        <p14:creationId xmlns:p14="http://schemas.microsoft.com/office/powerpoint/2010/main" val="3931007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AGENDA</a:t>
            </a:r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DAY 1 - mattina</a:t>
            </a:r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 smtClean="0"/>
              <a:t>Introduzione</a:t>
            </a:r>
          </a:p>
          <a:p>
            <a:r>
              <a:rPr lang="it-IT" dirty="0" smtClean="0"/>
              <a:t>Dev &amp; Ops</a:t>
            </a:r>
          </a:p>
          <a:p>
            <a:r>
              <a:rPr lang="it-IT" dirty="0" smtClean="0"/>
              <a:t>Best Practicies</a:t>
            </a:r>
          </a:p>
          <a:p>
            <a:r>
              <a:rPr lang="it-IT" dirty="0" smtClean="0"/>
              <a:t>Configuration Management </a:t>
            </a:r>
            <a:endParaRPr lang="it-IT" dirty="0" smtClean="0"/>
          </a:p>
          <a:p>
            <a:r>
              <a:rPr lang="it-IT" dirty="0" smtClean="0"/>
              <a:t>Infrastrucutre </a:t>
            </a:r>
            <a:r>
              <a:rPr lang="it-IT" dirty="0" smtClean="0"/>
              <a:t>As a Code</a:t>
            </a:r>
          </a:p>
          <a:p>
            <a:r>
              <a:rPr lang="it-IT" dirty="0" smtClean="0"/>
              <a:t>Pratica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895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CM ibrido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Tool di CM ibrido, unisce i vantaggi degli approcci Imperativo e Dichiarativo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Possibilità di specificare la configurazione come sequenza di azioni, o come astrazione di </a:t>
            </a: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Role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it-IT" dirty="0" smtClean="0"/>
              <a:t>nel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Provisioning Agent – less basato su SSH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8603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CM ibrido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94421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PLAYBOOK</a:t>
            </a:r>
            <a:r>
              <a:rPr lang="it-IT" dirty="0" smtClean="0"/>
              <a:t> = modulo auto – contenuto, scritto in YAML che descrive la configurazione da applicare ad un’istanza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cs typeface="Arial"/>
              </a:rPr>
              <a:t>INVENTORY</a:t>
            </a:r>
            <a:r>
              <a:rPr lang="it-IT" dirty="0" smtClean="0"/>
              <a:t> </a:t>
            </a:r>
            <a:r>
              <a:rPr lang="it-IT" dirty="0"/>
              <a:t>= modulo auto – contenuto, scritto in </a:t>
            </a:r>
            <a:r>
              <a:rPr lang="it-IT" dirty="0" smtClean="0"/>
              <a:t>YAML, che definisce la configurazione e l’istanza target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cs typeface="Arial"/>
              </a:rPr>
              <a:t>ROLE</a:t>
            </a:r>
            <a:r>
              <a:rPr lang="it-IT" dirty="0" smtClean="0"/>
              <a:t> </a:t>
            </a:r>
            <a:r>
              <a:rPr lang="it-IT" dirty="0"/>
              <a:t>= </a:t>
            </a:r>
            <a:r>
              <a:rPr lang="it-IT" dirty="0" smtClean="0"/>
              <a:t>Astrazione standalone di una configurazione del sistema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844994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PLAYBOOK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262262"/>
            <a:ext cx="3797713" cy="327684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PLAYBOOK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Definisce il target del Provisioning e la sequenza di task da applicare.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Yum e get_url sono moduli che racchiudono un comportamento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Target definiti tramite labels</a:t>
            </a:r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96" y="1262262"/>
            <a:ext cx="4387804" cy="346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07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INVENTORY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262262"/>
            <a:ext cx="4014801" cy="327684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Inventory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Definisce le istanze target</a:t>
            </a:r>
          </a:p>
          <a:p>
            <a:pPr marL="0" indent="0">
              <a:buNone/>
            </a:pPr>
            <a:r>
              <a:rPr lang="it-IT" dirty="0" smtClean="0"/>
              <a:t>Possibilità di: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Creare gruppi di istanze identificate da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Usare regex nei nomi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Configurare parametri specifici di istanza (porta, utente, chiave, ...)</a:t>
            </a:r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298" y="1967918"/>
            <a:ext cx="3615131" cy="186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36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ansible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ROLE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262262"/>
            <a:ext cx="4106899" cy="3566296"/>
          </a:xfrm>
        </p:spPr>
        <p:txBody>
          <a:bodyPr/>
          <a:lstStyle/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ROLE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r>
              <a:rPr lang="it-IT" dirty="0" smtClean="0"/>
              <a:t>Componente </a:t>
            </a:r>
            <a:r>
              <a:rPr lang="it-IT" cap="all" dirty="0">
                <a:solidFill>
                  <a:schemeClr val="tx2"/>
                </a:solidFill>
                <a:latin typeface="Arial"/>
                <a:cs typeface="Arial"/>
              </a:rPr>
              <a:t>standalone</a:t>
            </a:r>
            <a:r>
              <a:rPr lang="it-IT" dirty="0" smtClean="0"/>
              <a:t> che racchiude e definisce una responsabilità nel sistema.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Arricchito da tasks, variabili, tests, hadlers, documentazione, metadati.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Condivisione e distribuzione su Ansible Galaxy</a:t>
            </a:r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20" y="2011935"/>
            <a:ext cx="3375672" cy="2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42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18371" y="1772968"/>
            <a:ext cx="8012512" cy="1631422"/>
          </a:xfrm>
        </p:spPr>
        <p:txBody>
          <a:bodyPr/>
          <a:lstStyle/>
          <a:p>
            <a:r>
              <a:rPr lang="it-IT" dirty="0" smtClean="0"/>
              <a:t>INFRASTRUCTURE AS A CODE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270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Statement </a:t>
            </a:r>
            <a:br>
              <a:rPr lang="it-IT" dirty="0" smtClean="0"/>
            </a:br>
            <a:r>
              <a:rPr lang="it-IT" dirty="0" smtClean="0"/>
              <a:t>chart for </a:t>
            </a:r>
            <a:r>
              <a:rPr lang="it-IT" dirty="0" err="1" smtClean="0"/>
              <a:t>important</a:t>
            </a:r>
            <a:r>
              <a:rPr lang="it-IT" dirty="0" smtClean="0"/>
              <a:t> </a:t>
            </a:r>
            <a:r>
              <a:rPr lang="it-IT" dirty="0" err="1" smtClean="0"/>
              <a:t>points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44947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4" descr="Senza titol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sp>
        <p:nvSpPr>
          <p:cNvPr id="10" name="Rechteck 6"/>
          <p:cNvSpPr/>
          <p:nvPr/>
        </p:nvSpPr>
        <p:spPr>
          <a:xfrm>
            <a:off x="7034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  <a:cs typeface="Arial"/>
              </a:rPr>
              <a:t>WITH A FULLSCREEN IMAGE BACKGROUND</a:t>
            </a:r>
          </a:p>
          <a:p>
            <a:r>
              <a:rPr lang="en-US" dirty="0">
                <a:solidFill>
                  <a:prstClr val="white"/>
                </a:solidFill>
                <a:cs typeface="Arial"/>
              </a:rPr>
              <a:t>AND A 50% BLACK TRANSPARENCY LAYER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 smtClean="0"/>
              <a:t>THIS IS A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statement</a:t>
            </a:r>
            <a:br>
              <a:rPr lang="it-IT" dirty="0" smtClean="0"/>
            </a:br>
            <a:r>
              <a:rPr lang="it-IT" sz="3000" dirty="0" smtClean="0"/>
              <a:t>CHART</a:t>
            </a:r>
            <a:endParaRPr lang="it-IT" sz="3000" dirty="0"/>
          </a:p>
        </p:txBody>
      </p:sp>
      <p:pic>
        <p:nvPicPr>
          <p:cNvPr id="9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8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TO CHANGE BACKGROUND IMAGE </a:t>
            </a:r>
          </a:p>
          <a:p>
            <a:r>
              <a:rPr lang="it-IT" dirty="0" smtClean="0"/>
              <a:t>ENTER SLIDE MASTER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 smtClean="0"/>
              <a:t>THIS IS A </a:t>
            </a:r>
            <a:br>
              <a:rPr lang="it-IT" sz="3000" dirty="0" smtClean="0"/>
            </a:br>
            <a:r>
              <a:rPr lang="it-IT" dirty="0" smtClean="0"/>
              <a:t>STATEMENT </a:t>
            </a:r>
            <a:br>
              <a:rPr lang="it-IT" dirty="0" smtClean="0"/>
            </a:br>
            <a:r>
              <a:rPr lang="it-IT" sz="3000" dirty="0" smtClean="0"/>
              <a:t>CHART (2)</a:t>
            </a:r>
            <a:endParaRPr lang="it-IT" sz="3000" dirty="0"/>
          </a:p>
        </p:txBody>
      </p:sp>
    </p:spTree>
    <p:extLst>
      <p:ext uri="{BB962C8B-B14F-4D97-AF65-F5344CB8AC3E}">
        <p14:creationId xmlns:p14="http://schemas.microsoft.com/office/powerpoint/2010/main" val="1786222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TEXT SAMPLES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5280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INTRODUZIONE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770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 WITH HIGHLIGHT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SUBHEADLINE WITH SOME ADDITIONAL </a:t>
            </a:r>
            <a:r>
              <a:rPr lang="en-US" dirty="0" smtClean="0"/>
              <a:t>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09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TEMPLATE WITH SINGLE COLUMN</a:t>
            </a:r>
            <a:br>
              <a:rPr lang="it-IT" smtClean="0"/>
            </a:br>
            <a:endParaRPr lang="it-I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This is an example of a simple text with the standard style applied.</a:t>
            </a:r>
          </a:p>
          <a:p>
            <a:pPr lvl="1"/>
            <a:r>
              <a:rPr lang="it-IT" dirty="0" smtClean="0"/>
              <a:t>YOU CAN ALSO USE TEXTUAL </a:t>
            </a:r>
            <a:r>
              <a:rPr lang="it-IT" b="1" dirty="0" smtClean="0">
                <a:latin typeface="Arial Black"/>
                <a:cs typeface="Arial Black"/>
              </a:rPr>
              <a:t>EVIDENCE</a:t>
            </a:r>
          </a:p>
          <a:p>
            <a:endParaRPr lang="de-DE" dirty="0" smtClean="0"/>
          </a:p>
          <a:p>
            <a:r>
              <a:rPr lang="de-DE" dirty="0" err="1" smtClean="0"/>
              <a:t>Here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see</a:t>
            </a:r>
            <a:r>
              <a:rPr lang="de-DE" dirty="0" smtClean="0"/>
              <a:t> a </a:t>
            </a:r>
            <a:r>
              <a:rPr lang="de-DE" dirty="0" err="1" smtClean="0"/>
              <a:t>bulleted</a:t>
            </a:r>
            <a:r>
              <a:rPr lang="de-DE" dirty="0" smtClean="0"/>
              <a:t> </a:t>
            </a:r>
            <a:r>
              <a:rPr lang="de-DE" dirty="0" err="1" smtClean="0"/>
              <a:t>textfield</a:t>
            </a:r>
            <a:r>
              <a:rPr lang="de-DE" dirty="0" smtClean="0"/>
              <a:t>:</a:t>
            </a:r>
            <a:endParaRPr lang="it-IT" dirty="0" smtClean="0"/>
          </a:p>
          <a:p>
            <a:pPr lvl="3"/>
            <a:r>
              <a:rPr lang="de-DE" dirty="0" err="1" smtClean="0"/>
              <a:t>Please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sure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bullets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in </a:t>
            </a:r>
            <a:r>
              <a:rPr lang="it-IT" dirty="0" err="1"/>
              <a:t>colored</a:t>
            </a:r>
            <a:r>
              <a:rPr lang="it-IT" dirty="0"/>
              <a:t> font </a:t>
            </a:r>
            <a:r>
              <a:rPr lang="de-DE" dirty="0" err="1" smtClean="0"/>
              <a:t>and</a:t>
            </a:r>
            <a:r>
              <a:rPr lang="de-DE" dirty="0" smtClean="0"/>
              <a:t> at 130%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.</a:t>
            </a:r>
            <a:endParaRPr lang="it-IT" dirty="0" smtClean="0"/>
          </a:p>
          <a:p>
            <a:pPr lvl="3"/>
            <a:r>
              <a:rPr lang="de-DE" dirty="0" smtClean="0"/>
              <a:t>The </a:t>
            </a:r>
            <a:r>
              <a:rPr lang="de-DE" dirty="0" err="1" smtClean="0"/>
              <a:t>fontsize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within</a:t>
            </a:r>
            <a:r>
              <a:rPr lang="de-DE" dirty="0" smtClean="0"/>
              <a:t> </a:t>
            </a:r>
            <a:r>
              <a:rPr lang="de-DE" dirty="0" err="1" smtClean="0"/>
              <a:t>copy</a:t>
            </a:r>
            <a:r>
              <a:rPr lang="de-DE" dirty="0" smtClean="0"/>
              <a:t> </a:t>
            </a:r>
            <a:r>
              <a:rPr lang="de-DE" dirty="0" err="1" smtClean="0"/>
              <a:t>boxes</a:t>
            </a:r>
            <a:r>
              <a:rPr lang="de-DE" dirty="0" smtClean="0"/>
              <a:t> </a:t>
            </a:r>
            <a:r>
              <a:rPr lang="de-DE" dirty="0" err="1" smtClean="0"/>
              <a:t>usually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18pt.</a:t>
            </a:r>
          </a:p>
          <a:p>
            <a:pPr lvl="3"/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necessary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suitable</a:t>
            </a:r>
            <a:r>
              <a:rPr lang="de-DE" dirty="0" smtClean="0"/>
              <a:t> </a:t>
            </a:r>
            <a:r>
              <a:rPr lang="de-DE" dirty="0" err="1" smtClean="0"/>
              <a:t>presentation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content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may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fontsize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16pt.</a:t>
            </a:r>
          </a:p>
          <a:p>
            <a:pPr lvl="3"/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Samples WITH AND WITHOUT BULLETED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6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example</a:t>
            </a:r>
            <a:r>
              <a:rPr lang="it-IT" dirty="0" smtClean="0"/>
              <a:t> of a </a:t>
            </a:r>
            <a:r>
              <a:rPr lang="it-IT" dirty="0" err="1" smtClean="0"/>
              <a:t>simple</a:t>
            </a:r>
            <a:r>
              <a:rPr lang="it-IT" dirty="0" smtClean="0"/>
              <a:t> text with the standard style </a:t>
            </a:r>
            <a:r>
              <a:rPr lang="it-IT" dirty="0" err="1" smtClean="0"/>
              <a:t>applied</a:t>
            </a:r>
            <a:r>
              <a:rPr lang="it-IT" dirty="0" smtClean="0"/>
              <a:t>. </a:t>
            </a:r>
          </a:p>
          <a:p>
            <a:endParaRPr lang="it-IT" sz="400" kern="0" dirty="0" smtClean="0">
              <a:cs typeface="Arial"/>
            </a:endParaRPr>
          </a:p>
          <a:p>
            <a:r>
              <a:rPr lang="de-DE" kern="0" dirty="0" err="1" smtClean="0">
                <a:cs typeface="Arial"/>
              </a:rPr>
              <a:t>Here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you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can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see</a:t>
            </a:r>
            <a:r>
              <a:rPr lang="de-DE" kern="0" dirty="0" smtClean="0">
                <a:cs typeface="Arial"/>
              </a:rPr>
              <a:t> a </a:t>
            </a:r>
            <a:r>
              <a:rPr lang="de-DE" kern="0" dirty="0" err="1" smtClean="0">
                <a:cs typeface="Arial"/>
              </a:rPr>
              <a:t>bulleted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textfield</a:t>
            </a:r>
            <a:r>
              <a:rPr lang="de-DE" kern="0" dirty="0" smtClean="0">
                <a:cs typeface="Arial"/>
              </a:rPr>
              <a:t>:</a:t>
            </a:r>
            <a:endParaRPr lang="it-IT" dirty="0" smtClean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err="1" smtClean="0">
                <a:cs typeface="Arial"/>
              </a:rPr>
              <a:t>Please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make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sure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the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bullets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are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used</a:t>
            </a:r>
            <a:r>
              <a:rPr lang="de-DE" kern="0" dirty="0" smtClean="0">
                <a:cs typeface="Arial"/>
              </a:rPr>
              <a:t> in </a:t>
            </a:r>
            <a:r>
              <a:rPr lang="it-IT" dirty="0" err="1"/>
              <a:t>colored</a:t>
            </a:r>
            <a:r>
              <a:rPr lang="it-IT" dirty="0"/>
              <a:t> font </a:t>
            </a:r>
            <a:r>
              <a:rPr lang="de-DE" kern="0" dirty="0" err="1" smtClean="0">
                <a:cs typeface="Arial"/>
              </a:rPr>
              <a:t>and</a:t>
            </a:r>
            <a:r>
              <a:rPr lang="de-DE" kern="0" dirty="0" smtClean="0">
                <a:cs typeface="Arial"/>
              </a:rPr>
              <a:t> at 130% </a:t>
            </a:r>
            <a:r>
              <a:rPr lang="de-DE" kern="0" dirty="0" err="1" smtClean="0">
                <a:cs typeface="Arial"/>
              </a:rPr>
              <a:t>of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text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size</a:t>
            </a:r>
            <a:r>
              <a:rPr lang="de-DE" kern="0" dirty="0" smtClean="0">
                <a:cs typeface="Arial"/>
              </a:rPr>
              <a:t>.</a:t>
            </a:r>
            <a:endParaRPr lang="it-IT" dirty="0" smtClean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smtClean="0">
                <a:cs typeface="Arial"/>
              </a:rPr>
              <a:t>The </a:t>
            </a:r>
            <a:r>
              <a:rPr lang="de-DE" kern="0" dirty="0" err="1" smtClean="0">
                <a:cs typeface="Arial"/>
              </a:rPr>
              <a:t>fontsize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used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within</a:t>
            </a:r>
            <a:r>
              <a:rPr lang="de-DE" kern="0" dirty="0" smtClean="0">
                <a:cs typeface="Arial"/>
              </a:rPr>
              <a:t> double </a:t>
            </a:r>
            <a:r>
              <a:rPr lang="de-DE" kern="0" dirty="0" err="1" smtClean="0">
                <a:cs typeface="Arial"/>
              </a:rPr>
              <a:t>column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copy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boxes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usually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is</a:t>
            </a:r>
            <a:r>
              <a:rPr lang="de-DE" kern="0" dirty="0" smtClean="0">
                <a:cs typeface="Arial"/>
              </a:rPr>
              <a:t> 16pt.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400" kern="0" dirty="0" err="1" smtClean="0">
                <a:cs typeface="Arial"/>
              </a:rPr>
              <a:t>If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necessary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for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the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suitable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presentation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of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your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content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you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may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reduce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the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fontsize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to</a:t>
            </a:r>
            <a:r>
              <a:rPr lang="de-DE" sz="1400" kern="0" dirty="0" smtClean="0">
                <a:cs typeface="Arial"/>
              </a:rPr>
              <a:t> 14pt.</a:t>
            </a:r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example</a:t>
            </a:r>
            <a:r>
              <a:rPr lang="it-IT" dirty="0" smtClean="0"/>
              <a:t> of a </a:t>
            </a:r>
            <a:r>
              <a:rPr lang="it-IT" dirty="0" err="1" smtClean="0"/>
              <a:t>simple</a:t>
            </a:r>
            <a:r>
              <a:rPr lang="it-IT" dirty="0" smtClean="0"/>
              <a:t> text with the standard style </a:t>
            </a:r>
            <a:r>
              <a:rPr lang="it-IT" dirty="0" err="1" smtClean="0"/>
              <a:t>applied</a:t>
            </a:r>
            <a:r>
              <a:rPr lang="it-IT" dirty="0" smtClean="0"/>
              <a:t>. </a:t>
            </a:r>
          </a:p>
          <a:p>
            <a:endParaRPr lang="it-IT" sz="400" kern="0" dirty="0" smtClean="0">
              <a:cs typeface="Arial"/>
            </a:endParaRPr>
          </a:p>
          <a:p>
            <a:r>
              <a:rPr lang="de-DE" kern="0" dirty="0" err="1" smtClean="0">
                <a:cs typeface="Arial"/>
              </a:rPr>
              <a:t>Here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you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can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see</a:t>
            </a:r>
            <a:r>
              <a:rPr lang="de-DE" kern="0" dirty="0" smtClean="0">
                <a:cs typeface="Arial"/>
              </a:rPr>
              <a:t> a </a:t>
            </a:r>
            <a:r>
              <a:rPr lang="de-DE" kern="0" dirty="0" err="1" smtClean="0">
                <a:cs typeface="Arial"/>
              </a:rPr>
              <a:t>bulleted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textfield</a:t>
            </a:r>
            <a:r>
              <a:rPr lang="de-DE" kern="0" dirty="0" smtClean="0">
                <a:cs typeface="Arial"/>
              </a:rPr>
              <a:t>:</a:t>
            </a:r>
            <a:endParaRPr lang="it-IT" dirty="0" smtClean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err="1" smtClean="0">
                <a:cs typeface="Arial"/>
              </a:rPr>
              <a:t>Please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make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sure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the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bullets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are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used</a:t>
            </a:r>
            <a:r>
              <a:rPr lang="de-DE" kern="0" dirty="0" smtClean="0">
                <a:cs typeface="Arial"/>
              </a:rPr>
              <a:t> in </a:t>
            </a:r>
            <a:r>
              <a:rPr lang="it-IT" dirty="0" err="1"/>
              <a:t>colored</a:t>
            </a:r>
            <a:r>
              <a:rPr lang="it-IT"/>
              <a:t> font </a:t>
            </a:r>
            <a:r>
              <a:rPr lang="de-DE" kern="0" smtClean="0">
                <a:cs typeface="Arial"/>
              </a:rPr>
              <a:t>and</a:t>
            </a:r>
            <a:r>
              <a:rPr lang="de-DE" kern="0" dirty="0" smtClean="0">
                <a:cs typeface="Arial"/>
              </a:rPr>
              <a:t> at 130% </a:t>
            </a:r>
            <a:r>
              <a:rPr lang="de-DE" kern="0" dirty="0" err="1" smtClean="0">
                <a:cs typeface="Arial"/>
              </a:rPr>
              <a:t>of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text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size</a:t>
            </a:r>
            <a:r>
              <a:rPr lang="de-DE" kern="0" dirty="0" smtClean="0">
                <a:cs typeface="Arial"/>
              </a:rPr>
              <a:t>.</a:t>
            </a:r>
            <a:endParaRPr lang="it-IT" dirty="0" smtClean="0"/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kern="0" dirty="0" smtClean="0">
                <a:cs typeface="Arial"/>
              </a:rPr>
              <a:t>The </a:t>
            </a:r>
            <a:r>
              <a:rPr lang="de-DE" kern="0" dirty="0" err="1" smtClean="0">
                <a:cs typeface="Arial"/>
              </a:rPr>
              <a:t>fontsize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used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within</a:t>
            </a:r>
            <a:r>
              <a:rPr lang="de-DE" kern="0" dirty="0" smtClean="0">
                <a:cs typeface="Arial"/>
              </a:rPr>
              <a:t> double </a:t>
            </a:r>
            <a:r>
              <a:rPr lang="de-DE" kern="0" dirty="0" err="1" smtClean="0">
                <a:cs typeface="Arial"/>
              </a:rPr>
              <a:t>column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copy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boxes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usually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is</a:t>
            </a:r>
            <a:r>
              <a:rPr lang="de-DE" kern="0" dirty="0" smtClean="0">
                <a:cs typeface="Arial"/>
              </a:rPr>
              <a:t> 16pt.</a:t>
            </a:r>
          </a:p>
          <a:p>
            <a:pPr marL="285750" indent="-285750"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</a:pPr>
            <a:r>
              <a:rPr lang="de-DE" sz="1400" kern="0" dirty="0" err="1" smtClean="0">
                <a:cs typeface="Arial"/>
              </a:rPr>
              <a:t>If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necessary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for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the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suitable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presentation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of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your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content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you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may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reduce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the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fontsize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to</a:t>
            </a:r>
            <a:r>
              <a:rPr lang="de-DE" sz="1400" kern="0" dirty="0" smtClean="0">
                <a:cs typeface="Arial"/>
              </a:rPr>
              <a:t> 14pt.</a:t>
            </a:r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TEMPLATE WITH DOUBLE COLUMN</a:t>
            </a:r>
            <a:endParaRPr lang="it-IT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smtClean="0"/>
              <a:t>Samples WITH AND WITHOUT BULLETED TEXT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5753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image </a:t>
            </a:r>
            <a:r>
              <a:rPr lang="it-IT" dirty="0" err="1" smtClean="0"/>
              <a:t>usage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8066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Senza titol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sp>
        <p:nvSpPr>
          <p:cNvPr id="12" name="Rechteck 6"/>
          <p:cNvSpPr/>
          <p:nvPr/>
        </p:nvSpPr>
        <p:spPr>
          <a:xfrm>
            <a:off x="0" y="1"/>
            <a:ext cx="9144000" cy="124913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6"/>
          <p:cNvSpPr/>
          <p:nvPr/>
        </p:nvSpPr>
        <p:spPr>
          <a:xfrm>
            <a:off x="0" y="3879633"/>
            <a:ext cx="9144000" cy="124913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TEMPLATE WITH SINGLE IMAGE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09050" y="753750"/>
            <a:ext cx="8725901" cy="328820"/>
          </a:xfrm>
        </p:spPr>
        <p:txBody>
          <a:bodyPr/>
          <a:lstStyle/>
          <a:p>
            <a:r>
              <a:rPr lang="en-US" dirty="0" smtClean="0"/>
              <a:t>FULLSCREEN BACKGROUND IMAGE OPTIMIZED </a:t>
            </a:r>
            <a:r>
              <a:rPr lang="en-US" dirty="0"/>
              <a:t>for </a:t>
            </a:r>
            <a:r>
              <a:rPr lang="en-US" dirty="0" smtClean="0"/>
              <a:t>web (not grainy)</a:t>
            </a:r>
            <a:endParaRPr lang="de-DE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573853" y="4019970"/>
            <a:ext cx="7968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err="1"/>
              <a:t>Layers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top and </a:t>
            </a:r>
            <a:r>
              <a:rPr lang="it-IT" dirty="0" err="1"/>
              <a:t>at</a:t>
            </a:r>
            <a:r>
              <a:rPr lang="it-IT" dirty="0"/>
              <a:t> the bottom of </a:t>
            </a:r>
            <a:r>
              <a:rPr lang="it-IT" dirty="0" err="1"/>
              <a:t>this</a:t>
            </a:r>
            <a:r>
              <a:rPr lang="it-IT" dirty="0"/>
              <a:t> slide are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filled</a:t>
            </a:r>
            <a:r>
              <a:rPr lang="it-IT" dirty="0"/>
              <a:t> with 50% </a:t>
            </a:r>
            <a:r>
              <a:rPr lang="it-IT" dirty="0" err="1"/>
              <a:t>transparency</a:t>
            </a:r>
            <a:r>
              <a:rPr lang="it-IT" dirty="0"/>
              <a:t> </a:t>
            </a:r>
            <a:r>
              <a:rPr lang="it-IT" dirty="0" err="1"/>
              <a:t>black</a:t>
            </a:r>
            <a:r>
              <a:rPr lang="it-IT" dirty="0"/>
              <a:t>. The </a:t>
            </a:r>
            <a:r>
              <a:rPr lang="it-IT" dirty="0" err="1"/>
              <a:t>little</a:t>
            </a:r>
            <a:r>
              <a:rPr lang="it-IT" dirty="0"/>
              <a:t> man </a:t>
            </a:r>
            <a:r>
              <a:rPr lang="it-IT" dirty="0" err="1"/>
              <a:t>running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bottom right </a:t>
            </a:r>
            <a:r>
              <a:rPr lang="it-IT" dirty="0" err="1"/>
              <a:t>has</a:t>
            </a:r>
            <a:r>
              <a:rPr lang="it-IT" dirty="0"/>
              <a:t> to be </a:t>
            </a:r>
            <a:r>
              <a:rPr lang="it-IT" dirty="0" err="1"/>
              <a:t>brought</a:t>
            </a:r>
            <a:r>
              <a:rPr lang="it-IT" dirty="0"/>
              <a:t> in front, so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pasted</a:t>
            </a:r>
            <a:r>
              <a:rPr lang="it-IT" dirty="0"/>
              <a:t> on </a:t>
            </a:r>
            <a:r>
              <a:rPr lang="it-IT" dirty="0" err="1"/>
              <a:t>this</a:t>
            </a:r>
            <a:r>
              <a:rPr lang="it-IT" dirty="0"/>
              <a:t> slide.</a:t>
            </a:r>
          </a:p>
        </p:txBody>
      </p:sp>
      <p:pic>
        <p:nvPicPr>
          <p:cNvPr id="14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2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Senza titol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83"/>
          <a:stretch/>
        </p:blipFill>
        <p:spPr>
          <a:xfrm>
            <a:off x="2709" y="0"/>
            <a:ext cx="9141291" cy="3873910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TEMPLATE WITH SINGLE IMAGE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Sottotitolo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/>
              <a:t>Picture optimized for web on</a:t>
            </a:r>
            <a:r>
              <a:rPr lang="it-IT" dirty="0"/>
              <a:t> BLACK background</a:t>
            </a:r>
          </a:p>
        </p:txBody>
      </p:sp>
      <p:sp>
        <p:nvSpPr>
          <p:cNvPr id="10" name="Rettangolo 9"/>
          <p:cNvSpPr/>
          <p:nvPr/>
        </p:nvSpPr>
        <p:spPr>
          <a:xfrm>
            <a:off x="573853" y="4161067"/>
            <a:ext cx="79681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err="1"/>
              <a:t>Layers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top and </a:t>
            </a:r>
            <a:r>
              <a:rPr lang="it-IT" dirty="0" err="1"/>
              <a:t>at</a:t>
            </a:r>
            <a:r>
              <a:rPr lang="it-IT" dirty="0"/>
              <a:t> the bottom of </a:t>
            </a:r>
            <a:r>
              <a:rPr lang="it-IT" dirty="0" err="1"/>
              <a:t>this</a:t>
            </a:r>
            <a:r>
              <a:rPr lang="it-IT" dirty="0"/>
              <a:t> slide are </a:t>
            </a:r>
            <a:r>
              <a:rPr lang="it-IT" dirty="0" err="1"/>
              <a:t>filled</a:t>
            </a:r>
            <a:r>
              <a:rPr lang="it-IT" dirty="0"/>
              <a:t> with </a:t>
            </a:r>
            <a:r>
              <a:rPr lang="it-IT" dirty="0" smtClean="0"/>
              <a:t>100% </a:t>
            </a:r>
            <a:r>
              <a:rPr lang="it-IT" dirty="0" err="1" smtClean="0"/>
              <a:t>black</a:t>
            </a:r>
            <a:r>
              <a:rPr lang="it-IT" dirty="0" smtClean="0"/>
              <a:t> </a:t>
            </a:r>
            <a:r>
              <a:rPr lang="it-IT" dirty="0"/>
              <a:t>and are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present</a:t>
            </a:r>
            <a:r>
              <a:rPr lang="it-IT" dirty="0"/>
              <a:t> in the </a:t>
            </a:r>
            <a:r>
              <a:rPr lang="it-IT" dirty="0" smtClean="0"/>
              <a:t>slide master.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223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it-IT" dirty="0" smtClean="0"/>
              <a:t>YOU CAN ALSO USE TEXTUAL </a:t>
            </a:r>
            <a:r>
              <a:rPr lang="it-IT" b="1" dirty="0" smtClean="0">
                <a:latin typeface="Arial Black"/>
                <a:cs typeface="Arial Black"/>
              </a:rPr>
              <a:t>EVIDENCE</a:t>
            </a:r>
          </a:p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example</a:t>
            </a:r>
            <a:r>
              <a:rPr lang="it-IT" dirty="0" smtClean="0"/>
              <a:t> of a </a:t>
            </a:r>
            <a:r>
              <a:rPr lang="it-IT" dirty="0" err="1" smtClean="0"/>
              <a:t>simple</a:t>
            </a:r>
            <a:r>
              <a:rPr lang="it-IT" dirty="0" smtClean="0"/>
              <a:t> text with the standard style.</a:t>
            </a:r>
          </a:p>
          <a:p>
            <a:r>
              <a:rPr lang="it-IT" dirty="0" err="1" smtClean="0"/>
              <a:t>Lorem</a:t>
            </a:r>
            <a:r>
              <a:rPr lang="it-IT" dirty="0" smtClean="0"/>
              <a:t> </a:t>
            </a:r>
            <a:r>
              <a:rPr lang="it-IT" dirty="0" err="1" smtClean="0"/>
              <a:t>ipsum</a:t>
            </a:r>
            <a:r>
              <a:rPr lang="it-IT" dirty="0" smtClean="0"/>
              <a:t> </a:t>
            </a:r>
            <a:r>
              <a:rPr lang="it-IT" dirty="0" err="1" smtClean="0"/>
              <a:t>dolor</a:t>
            </a:r>
            <a:r>
              <a:rPr lang="it-IT" dirty="0" smtClean="0"/>
              <a:t> </a:t>
            </a:r>
            <a:r>
              <a:rPr lang="it-IT" dirty="0" err="1" smtClean="0"/>
              <a:t>sit</a:t>
            </a:r>
            <a:r>
              <a:rPr lang="it-IT" dirty="0" smtClean="0"/>
              <a:t> </a:t>
            </a:r>
            <a:r>
              <a:rPr lang="it-IT" dirty="0" err="1" smtClean="0"/>
              <a:t>amet</a:t>
            </a:r>
            <a:r>
              <a:rPr lang="it-IT" dirty="0" smtClean="0"/>
              <a:t>, </a:t>
            </a:r>
            <a:r>
              <a:rPr lang="it-IT" dirty="0" err="1" smtClean="0"/>
              <a:t>consectetuer</a:t>
            </a:r>
            <a:r>
              <a:rPr lang="it-IT" dirty="0" smtClean="0"/>
              <a:t> </a:t>
            </a:r>
            <a:r>
              <a:rPr lang="it-IT" dirty="0" err="1" smtClean="0"/>
              <a:t>adipiscing</a:t>
            </a:r>
            <a:r>
              <a:rPr lang="it-IT" dirty="0" smtClean="0"/>
              <a:t> </a:t>
            </a:r>
            <a:r>
              <a:rPr lang="it-IT" dirty="0" err="1" smtClean="0"/>
              <a:t>elit</a:t>
            </a:r>
            <a:r>
              <a:rPr lang="it-IT" dirty="0" smtClean="0"/>
              <a:t>. </a:t>
            </a:r>
            <a:r>
              <a:rPr lang="it-IT" dirty="0" err="1" smtClean="0"/>
              <a:t>Aenean</a:t>
            </a:r>
            <a:r>
              <a:rPr lang="it-IT" dirty="0" smtClean="0"/>
              <a:t> </a:t>
            </a:r>
            <a:r>
              <a:rPr lang="it-IT" dirty="0" err="1" smtClean="0"/>
              <a:t>commodo</a:t>
            </a:r>
            <a:r>
              <a:rPr lang="it-IT" dirty="0" smtClean="0"/>
              <a:t> ligula </a:t>
            </a:r>
            <a:r>
              <a:rPr lang="it-IT" dirty="0" err="1" smtClean="0"/>
              <a:t>eget</a:t>
            </a:r>
            <a:r>
              <a:rPr lang="it-IT" dirty="0" smtClean="0"/>
              <a:t> </a:t>
            </a:r>
            <a:r>
              <a:rPr lang="it-IT" dirty="0" err="1" smtClean="0"/>
              <a:t>dolor</a:t>
            </a:r>
            <a:r>
              <a:rPr lang="it-IT" dirty="0" smtClean="0"/>
              <a:t>. </a:t>
            </a:r>
            <a:r>
              <a:rPr lang="it-IT" dirty="0" err="1" smtClean="0"/>
              <a:t>Aenean</a:t>
            </a:r>
            <a:r>
              <a:rPr lang="it-IT" dirty="0" smtClean="0"/>
              <a:t> massa.</a:t>
            </a:r>
          </a:p>
          <a:p>
            <a:r>
              <a:rPr lang="de-DE" dirty="0" smtClean="0"/>
              <a:t>The </a:t>
            </a:r>
            <a:r>
              <a:rPr lang="de-DE" dirty="0" err="1" smtClean="0"/>
              <a:t>fontsize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within</a:t>
            </a:r>
            <a:r>
              <a:rPr lang="de-DE" dirty="0" smtClean="0"/>
              <a:t> </a:t>
            </a:r>
            <a:r>
              <a:rPr lang="de-DE" dirty="0" err="1" smtClean="0"/>
              <a:t>side</a:t>
            </a:r>
            <a:r>
              <a:rPr lang="de-DE" dirty="0" smtClean="0"/>
              <a:t> </a:t>
            </a:r>
            <a:r>
              <a:rPr lang="de-DE" dirty="0" err="1" smtClean="0"/>
              <a:t>copy</a:t>
            </a:r>
            <a:r>
              <a:rPr lang="de-DE" dirty="0" smtClean="0"/>
              <a:t> </a:t>
            </a:r>
            <a:r>
              <a:rPr lang="de-DE" dirty="0" err="1" smtClean="0"/>
              <a:t>boxes</a:t>
            </a:r>
            <a:r>
              <a:rPr lang="de-DE" dirty="0" smtClean="0"/>
              <a:t> </a:t>
            </a:r>
            <a:r>
              <a:rPr lang="de-DE" dirty="0" err="1" smtClean="0"/>
              <a:t>usually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16pt</a:t>
            </a:r>
            <a:r>
              <a:rPr lang="it-IT" dirty="0" smtClean="0"/>
              <a:t>.</a:t>
            </a:r>
            <a:endParaRPr lang="it-IT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TEMPLATE WITH INSERT IMAGE</a:t>
            </a:r>
            <a:endParaRPr lang="it-IT" dirty="0"/>
          </a:p>
        </p:txBody>
      </p:sp>
      <p:sp>
        <p:nvSpPr>
          <p:cNvPr id="9" name="Segnaposto immagine 8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Sottotitolo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smtClean="0"/>
              <a:t>With SIDE TEXT</a:t>
            </a:r>
            <a:endParaRPr lang="it-IT" dirty="0"/>
          </a:p>
        </p:txBody>
      </p:sp>
      <p:pic>
        <p:nvPicPr>
          <p:cNvPr id="11" name="Immagine 4" descr="Senza titol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/>
          <a:stretch/>
        </p:blipFill>
        <p:spPr>
          <a:xfrm>
            <a:off x="4025735" y="1417013"/>
            <a:ext cx="5118265" cy="305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4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it-IT" dirty="0" smtClean="0"/>
              <a:t>YOU CAN ALSO USE TEXTUAL </a:t>
            </a:r>
            <a:r>
              <a:rPr lang="it-IT" dirty="0" smtClean="0">
                <a:latin typeface="Arial Black" panose="020B0A04020102020204" pitchFamily="34" charset="0"/>
              </a:rPr>
              <a:t>EVIDENCE</a:t>
            </a:r>
            <a:endParaRPr lang="it-IT" dirty="0" smtClean="0"/>
          </a:p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example</a:t>
            </a:r>
            <a:r>
              <a:rPr lang="it-IT" dirty="0" smtClean="0"/>
              <a:t> of a </a:t>
            </a:r>
            <a:r>
              <a:rPr lang="it-IT" dirty="0" err="1" smtClean="0"/>
              <a:t>simple</a:t>
            </a:r>
            <a:r>
              <a:rPr lang="it-IT" dirty="0" smtClean="0"/>
              <a:t> text with the standard style.</a:t>
            </a:r>
          </a:p>
          <a:p>
            <a:r>
              <a:rPr lang="it-IT" i="1" dirty="0" err="1" smtClean="0"/>
              <a:t>Lorem</a:t>
            </a:r>
            <a:r>
              <a:rPr lang="it-IT" i="1" dirty="0" smtClean="0"/>
              <a:t> </a:t>
            </a:r>
            <a:r>
              <a:rPr lang="it-IT" i="1" dirty="0" err="1" smtClean="0"/>
              <a:t>ipsum</a:t>
            </a:r>
            <a:r>
              <a:rPr lang="it-IT" dirty="0" smtClean="0"/>
              <a:t> </a:t>
            </a:r>
            <a:r>
              <a:rPr lang="it-IT" dirty="0" err="1" smtClean="0"/>
              <a:t>dolor</a:t>
            </a:r>
            <a:r>
              <a:rPr lang="it-IT" dirty="0" smtClean="0"/>
              <a:t> </a:t>
            </a:r>
            <a:r>
              <a:rPr lang="it-IT" dirty="0" err="1" smtClean="0"/>
              <a:t>sit</a:t>
            </a:r>
            <a:r>
              <a:rPr lang="it-IT" dirty="0" smtClean="0"/>
              <a:t> </a:t>
            </a:r>
            <a:r>
              <a:rPr lang="it-IT" dirty="0" err="1" smtClean="0"/>
              <a:t>amet</a:t>
            </a:r>
            <a:r>
              <a:rPr lang="it-IT" dirty="0" smtClean="0"/>
              <a:t>, </a:t>
            </a:r>
            <a:r>
              <a:rPr lang="it-IT" dirty="0" err="1" smtClean="0"/>
              <a:t>consectetuer</a:t>
            </a:r>
            <a:r>
              <a:rPr lang="it-IT" dirty="0" smtClean="0"/>
              <a:t> </a:t>
            </a:r>
            <a:r>
              <a:rPr lang="it-IT" dirty="0" err="1" smtClean="0"/>
              <a:t>adipiscing</a:t>
            </a:r>
            <a:r>
              <a:rPr lang="it-IT" dirty="0" smtClean="0"/>
              <a:t> </a:t>
            </a:r>
            <a:r>
              <a:rPr lang="it-IT" dirty="0" err="1" smtClean="0"/>
              <a:t>elit</a:t>
            </a:r>
            <a:r>
              <a:rPr lang="it-IT" dirty="0" smtClean="0"/>
              <a:t>. </a:t>
            </a:r>
            <a:r>
              <a:rPr lang="it-IT" dirty="0" err="1" smtClean="0"/>
              <a:t>Aenean</a:t>
            </a:r>
            <a:r>
              <a:rPr lang="it-IT" dirty="0" smtClean="0"/>
              <a:t> </a:t>
            </a:r>
            <a:r>
              <a:rPr lang="it-IT" dirty="0" err="1" smtClean="0"/>
              <a:t>commodo</a:t>
            </a:r>
            <a:r>
              <a:rPr lang="it-IT" dirty="0" smtClean="0"/>
              <a:t> ligula </a:t>
            </a:r>
            <a:r>
              <a:rPr lang="it-IT" dirty="0" err="1" smtClean="0"/>
              <a:t>eget</a:t>
            </a:r>
            <a:r>
              <a:rPr lang="it-IT" dirty="0" smtClean="0"/>
              <a:t> </a:t>
            </a:r>
            <a:r>
              <a:rPr lang="it-IT" dirty="0" err="1" smtClean="0"/>
              <a:t>dolor</a:t>
            </a:r>
            <a:r>
              <a:rPr lang="it-IT" dirty="0" smtClean="0"/>
              <a:t>. </a:t>
            </a:r>
            <a:r>
              <a:rPr lang="it-IT" dirty="0" err="1" smtClean="0"/>
              <a:t>Aenean</a:t>
            </a:r>
            <a:r>
              <a:rPr lang="it-IT" dirty="0" smtClean="0"/>
              <a:t> massa.</a:t>
            </a:r>
          </a:p>
          <a:p>
            <a:r>
              <a:rPr lang="de-DE" kern="0" dirty="0" smtClean="0">
                <a:cs typeface="Arial"/>
              </a:rPr>
              <a:t>The </a:t>
            </a:r>
            <a:r>
              <a:rPr lang="de-DE" kern="0" dirty="0" err="1" smtClean="0">
                <a:cs typeface="Arial"/>
              </a:rPr>
              <a:t>fontsize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used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within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side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copy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boxes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usually</a:t>
            </a:r>
            <a:r>
              <a:rPr lang="de-DE" kern="0" dirty="0" smtClean="0">
                <a:cs typeface="Arial"/>
              </a:rPr>
              <a:t> </a:t>
            </a:r>
            <a:r>
              <a:rPr lang="de-DE" kern="0" dirty="0" err="1" smtClean="0">
                <a:cs typeface="Arial"/>
              </a:rPr>
              <a:t>is</a:t>
            </a:r>
            <a:r>
              <a:rPr lang="de-DE" kern="0" dirty="0" smtClean="0">
                <a:cs typeface="Arial"/>
              </a:rPr>
              <a:t> 16pt</a:t>
            </a:r>
            <a:r>
              <a:rPr lang="it-IT" dirty="0" smtClean="0"/>
              <a:t>.</a:t>
            </a:r>
            <a:endParaRPr lang="it-IT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504193" y="408191"/>
            <a:ext cx="8135615" cy="266461"/>
          </a:xfrm>
        </p:spPr>
        <p:txBody>
          <a:bodyPr/>
          <a:lstStyle/>
          <a:p>
            <a:r>
              <a:rPr lang="it-IT" dirty="0" smtClean="0"/>
              <a:t>TEMPLATE WITH INSERT GRADIENT</a:t>
            </a:r>
            <a:endParaRPr lang="it-IT" dirty="0"/>
          </a:p>
        </p:txBody>
      </p:sp>
      <p:sp>
        <p:nvSpPr>
          <p:cNvPr id="8" name="Segnaposto contenuto 7"/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it-IT" dirty="0" smtClean="0"/>
              <a:t>GROWHT</a:t>
            </a:r>
            <a:endParaRPr lang="it-IT" sz="7200" dirty="0" smtClean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it-IT" smtClean="0"/>
              <a:t>YOU CAN HIGHLIGH SOME TEXT HERE.</a:t>
            </a:r>
          </a:p>
          <a:p>
            <a:r>
              <a:rPr lang="it-IT" smtClean="0"/>
              <a:t>OR EVEN PUT EMPHASIS ON DATA.</a:t>
            </a:r>
          </a:p>
          <a:p>
            <a:endParaRPr lang="it-IT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it-IT" dirty="0" smtClean="0"/>
              <a:t>With SIDE TEXT</a:t>
            </a:r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4220151" y="3444587"/>
            <a:ext cx="22573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5400" dirty="0">
                <a:solidFill>
                  <a:srgbClr val="FFFFFF"/>
                </a:solidFill>
                <a:latin typeface="Arial Black"/>
                <a:cs typeface="Arial Black"/>
              </a:rPr>
              <a:t>+60%</a:t>
            </a:r>
          </a:p>
        </p:txBody>
      </p:sp>
    </p:spTree>
    <p:extLst>
      <p:ext uri="{BB962C8B-B14F-4D97-AF65-F5344CB8AC3E}">
        <p14:creationId xmlns:p14="http://schemas.microsoft.com/office/powerpoint/2010/main" val="180918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Chart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9045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5" descr="pexels-photo-141673-larg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/>
        </p:blipFill>
        <p:spPr>
          <a:xfrm>
            <a:off x="-1" y="0"/>
            <a:ext cx="9144001" cy="5151389"/>
          </a:xfrm>
          <a:prstGeom prst="rect">
            <a:avLst/>
          </a:prstGeom>
        </p:spPr>
      </p:pic>
      <p:sp>
        <p:nvSpPr>
          <p:cNvPr id="6" name="Rechteck 6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TEMPLATE FOR chart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59813" y="753750"/>
            <a:ext cx="8424374" cy="328820"/>
          </a:xfrm>
        </p:spPr>
        <p:txBody>
          <a:bodyPr/>
          <a:lstStyle/>
          <a:p>
            <a:r>
              <a:rPr lang="en-US" dirty="0"/>
              <a:t>WITH FULLSCREEN BG IMAGE AND A 50% BLACK TRANSPARENCY </a:t>
            </a:r>
            <a:r>
              <a:rPr lang="en-US" dirty="0" smtClean="0"/>
              <a:t>LAYER</a:t>
            </a:r>
            <a:endParaRPr lang="en-US" dirty="0"/>
          </a:p>
        </p:txBody>
      </p:sp>
      <p:graphicFrame>
        <p:nvGraphicFramePr>
          <p:cNvPr id="5" name="Grafico 4"/>
          <p:cNvGraphicFramePr/>
          <p:nvPr>
            <p:extLst>
              <p:ext uri="{D42A27DB-BD31-4B8C-83A1-F6EECF244321}">
                <p14:modId xmlns:p14="http://schemas.microsoft.com/office/powerpoint/2010/main" val="1831963075"/>
              </p:ext>
            </p:extLst>
          </p:nvPr>
        </p:nvGraphicFramePr>
        <p:xfrm>
          <a:off x="464925" y="1335832"/>
          <a:ext cx="8310940" cy="3022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Bild 5" descr="runningm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300993" y="4597762"/>
            <a:ext cx="85420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400" dirty="0" smtClean="0"/>
              <a:t>The </a:t>
            </a:r>
            <a:r>
              <a:rPr lang="it-IT" sz="1400" dirty="0" err="1"/>
              <a:t>little</a:t>
            </a:r>
            <a:r>
              <a:rPr lang="it-IT" sz="1400" dirty="0"/>
              <a:t> man </a:t>
            </a:r>
            <a:r>
              <a:rPr lang="it-IT" sz="1400" dirty="0" err="1"/>
              <a:t>running</a:t>
            </a:r>
            <a:r>
              <a:rPr lang="it-IT" sz="1400" dirty="0"/>
              <a:t> </a:t>
            </a:r>
            <a:r>
              <a:rPr lang="it-IT" sz="1400" dirty="0" err="1"/>
              <a:t>at</a:t>
            </a:r>
            <a:r>
              <a:rPr lang="it-IT" sz="1400" dirty="0"/>
              <a:t> bottom right </a:t>
            </a:r>
            <a:r>
              <a:rPr lang="it-IT" sz="1400" dirty="0" err="1"/>
              <a:t>has</a:t>
            </a:r>
            <a:r>
              <a:rPr lang="it-IT" sz="1400" dirty="0"/>
              <a:t> to be </a:t>
            </a:r>
            <a:r>
              <a:rPr lang="it-IT" sz="1400" dirty="0" err="1"/>
              <a:t>brought</a:t>
            </a:r>
            <a:r>
              <a:rPr lang="it-IT" sz="1400" dirty="0"/>
              <a:t> in front, so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pasted</a:t>
            </a:r>
            <a:r>
              <a:rPr lang="it-IT" sz="1400" dirty="0"/>
              <a:t> on </a:t>
            </a:r>
            <a:r>
              <a:rPr lang="it-IT" sz="1400" dirty="0" err="1"/>
              <a:t>this</a:t>
            </a:r>
            <a:r>
              <a:rPr lang="it-IT" sz="1400" dirty="0"/>
              <a:t> slide.</a:t>
            </a:r>
          </a:p>
        </p:txBody>
      </p:sp>
    </p:spTree>
    <p:extLst>
      <p:ext uri="{BB962C8B-B14F-4D97-AF65-F5344CB8AC3E}">
        <p14:creationId xmlns:p14="http://schemas.microsoft.com/office/powerpoint/2010/main" val="407414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obiettivi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8047371" cy="246221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Automatizzare il processo di deployment (idealmente </a:t>
            </a:r>
            <a:r>
              <a:rPr lang="it-IT" cap="all" dirty="0" smtClean="0">
                <a:solidFill>
                  <a:schemeClr val="tx2"/>
                </a:solidFill>
                <a:latin typeface="Arial"/>
                <a:cs typeface="Arial"/>
              </a:rPr>
              <a:t>onE-click-deploy</a:t>
            </a:r>
            <a:r>
              <a:rPr lang="it-IT" dirty="0" smtClean="0"/>
              <a:t>) in modo da aumentare notevolmente la frequenza dei rilasci.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Migliorare la qualità del prodotto sviluppato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smtClean="0"/>
              <a:t>Aumentare la coesione e collaborazione all’interno del team, migliorando la qualità del lavoro.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8471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TEMPLATE FOR chart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BLACK BACKGROUND AND SINGLE </a:t>
            </a:r>
            <a:r>
              <a:rPr lang="en-US" dirty="0" smtClean="0"/>
              <a:t>COLUMN</a:t>
            </a:r>
            <a:endParaRPr lang="en-US" dirty="0"/>
          </a:p>
        </p:txBody>
      </p:sp>
      <p:graphicFrame>
        <p:nvGraphicFramePr>
          <p:cNvPr id="5" name="Grafico 4"/>
          <p:cNvGraphicFramePr/>
          <p:nvPr>
            <p:extLst>
              <p:ext uri="{D42A27DB-BD31-4B8C-83A1-F6EECF244321}">
                <p14:modId xmlns:p14="http://schemas.microsoft.com/office/powerpoint/2010/main" val="2221156770"/>
              </p:ext>
            </p:extLst>
          </p:nvPr>
        </p:nvGraphicFramePr>
        <p:xfrm>
          <a:off x="464925" y="1335832"/>
          <a:ext cx="8498032" cy="3022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Grafico 4"/>
          <p:cNvGraphicFramePr/>
          <p:nvPr>
            <p:extLst>
              <p:ext uri="{D42A27DB-BD31-4B8C-83A1-F6EECF244321}">
                <p14:modId xmlns:p14="http://schemas.microsoft.com/office/powerpoint/2010/main" val="2283457708"/>
              </p:ext>
            </p:extLst>
          </p:nvPr>
        </p:nvGraphicFramePr>
        <p:xfrm>
          <a:off x="464925" y="1335832"/>
          <a:ext cx="8310940" cy="3022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5621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TEMPLATE FOR chart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BLACK BACKGROUND AND </a:t>
            </a:r>
            <a:r>
              <a:rPr lang="en-US" dirty="0" smtClean="0"/>
              <a:t>double COLUMN</a:t>
            </a:r>
            <a:endParaRPr lang="en-US" dirty="0"/>
          </a:p>
        </p:txBody>
      </p:sp>
      <p:graphicFrame>
        <p:nvGraphicFramePr>
          <p:cNvPr id="5" name="Grafico 4"/>
          <p:cNvGraphicFramePr/>
          <p:nvPr>
            <p:extLst>
              <p:ext uri="{D42A27DB-BD31-4B8C-83A1-F6EECF244321}">
                <p14:modId xmlns:p14="http://schemas.microsoft.com/office/powerpoint/2010/main" val="1319678072"/>
              </p:ext>
            </p:extLst>
          </p:nvPr>
        </p:nvGraphicFramePr>
        <p:xfrm>
          <a:off x="464925" y="1335832"/>
          <a:ext cx="8498032" cy="3022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0200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TEMPLATE FOR chart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BLACK BACKGROUND AND </a:t>
            </a:r>
            <a:r>
              <a:rPr lang="en-US" dirty="0" smtClean="0"/>
              <a:t>triple COLUMN</a:t>
            </a:r>
            <a:endParaRPr lang="en-US" dirty="0"/>
          </a:p>
        </p:txBody>
      </p:sp>
      <p:graphicFrame>
        <p:nvGraphicFramePr>
          <p:cNvPr id="5" name="Grafico 4"/>
          <p:cNvGraphicFramePr/>
          <p:nvPr>
            <p:extLst>
              <p:ext uri="{D42A27DB-BD31-4B8C-83A1-F6EECF244321}">
                <p14:modId xmlns:p14="http://schemas.microsoft.com/office/powerpoint/2010/main" val="2908442477"/>
              </p:ext>
            </p:extLst>
          </p:nvPr>
        </p:nvGraphicFramePr>
        <p:xfrm>
          <a:off x="577240" y="1335832"/>
          <a:ext cx="8259774" cy="3022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0939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TEMPLATE FOR trend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59813" y="753750"/>
            <a:ext cx="8424374" cy="328820"/>
          </a:xfrm>
        </p:spPr>
        <p:txBody>
          <a:bodyPr/>
          <a:lstStyle/>
          <a:p>
            <a:r>
              <a:rPr lang="en-US" dirty="0"/>
              <a:t>WITH </a:t>
            </a:r>
            <a:r>
              <a:rPr lang="en-US" dirty="0" err="1"/>
              <a:t>bLACK</a:t>
            </a:r>
            <a:r>
              <a:rPr lang="en-US" dirty="0"/>
              <a:t> BACKGROUND</a:t>
            </a:r>
          </a:p>
        </p:txBody>
      </p:sp>
      <p:graphicFrame>
        <p:nvGraphicFramePr>
          <p:cNvPr id="13" name="Diagramm 4"/>
          <p:cNvGraphicFramePr/>
          <p:nvPr>
            <p:extLst>
              <p:ext uri="{D42A27DB-BD31-4B8C-83A1-F6EECF244321}">
                <p14:modId xmlns:p14="http://schemas.microsoft.com/office/powerpoint/2010/main" val="2956282834"/>
              </p:ext>
            </p:extLst>
          </p:nvPr>
        </p:nvGraphicFramePr>
        <p:xfrm>
          <a:off x="-153909" y="1082570"/>
          <a:ext cx="9406551" cy="4060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feld 5"/>
          <p:cNvSpPr txBox="1"/>
          <p:nvPr/>
        </p:nvSpPr>
        <p:spPr>
          <a:xfrm>
            <a:off x="474385" y="4576848"/>
            <a:ext cx="549314" cy="2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18000" tIns="0" rIns="18000" bIns="0" rtlCol="0">
            <a:spAutoFit/>
          </a:bodyPr>
          <a:lstStyle/>
          <a:p>
            <a:pPr algn="ctr"/>
            <a:r>
              <a:rPr lang="de-DE" sz="1500" dirty="0" smtClean="0">
                <a:solidFill>
                  <a:srgbClr val="000000"/>
                </a:solidFill>
                <a:latin typeface="Arial Black" panose="020B0A04020102020204" pitchFamily="34" charset="0"/>
                <a:cs typeface="Arial"/>
              </a:rPr>
              <a:t>2015</a:t>
            </a:r>
            <a:endParaRPr lang="de-DE" sz="1500" dirty="0">
              <a:solidFill>
                <a:srgbClr val="000000"/>
              </a:solidFill>
              <a:latin typeface="Arial Black" panose="020B0A04020102020204" pitchFamily="34" charset="0"/>
              <a:cs typeface="Arial"/>
            </a:endParaRPr>
          </a:p>
        </p:txBody>
      </p:sp>
      <p:sp>
        <p:nvSpPr>
          <p:cNvPr id="15" name="Textfeld 6"/>
          <p:cNvSpPr txBox="1"/>
          <p:nvPr/>
        </p:nvSpPr>
        <p:spPr>
          <a:xfrm>
            <a:off x="474385" y="4279796"/>
            <a:ext cx="549314" cy="2308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18000" tIns="0" rIns="18000" bIns="0" rtlCol="0">
            <a:spAutoFit/>
          </a:bodyPr>
          <a:lstStyle/>
          <a:p>
            <a:pPr algn="ctr"/>
            <a:r>
              <a:rPr lang="de-DE" sz="1500" dirty="0" smtClean="0">
                <a:solidFill>
                  <a:srgbClr val="FFFFFF"/>
                </a:solidFill>
                <a:latin typeface="Arial Black" panose="020B0A04020102020204" pitchFamily="34" charset="0"/>
                <a:cs typeface="Arial"/>
              </a:rPr>
              <a:t>2016</a:t>
            </a:r>
            <a:endParaRPr lang="de-DE" sz="1500" dirty="0">
              <a:solidFill>
                <a:srgbClr val="FFFFFF"/>
              </a:solidFill>
              <a:latin typeface="Arial Black" panose="020B0A040201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881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contenut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it-IT" dirty="0" smtClean="0"/>
              <a:t>YOU CAN ALSO USE TEXTUAL </a:t>
            </a:r>
            <a:r>
              <a:rPr lang="it-IT" dirty="0" smtClean="0">
                <a:latin typeface="Arial Black" panose="020B0A04020102020204" pitchFamily="34" charset="0"/>
              </a:rPr>
              <a:t>EVIDENCE</a:t>
            </a:r>
            <a:endParaRPr lang="it-IT" dirty="0" smtClean="0"/>
          </a:p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example</a:t>
            </a:r>
            <a:r>
              <a:rPr lang="it-IT" dirty="0" smtClean="0"/>
              <a:t> of a </a:t>
            </a:r>
            <a:r>
              <a:rPr lang="it-IT" dirty="0" err="1" smtClean="0"/>
              <a:t>simple</a:t>
            </a:r>
            <a:r>
              <a:rPr lang="it-IT" dirty="0" smtClean="0"/>
              <a:t> text with the standard style.</a:t>
            </a:r>
          </a:p>
          <a:p>
            <a:r>
              <a:rPr lang="it-IT" i="1" dirty="0" err="1" smtClean="0"/>
              <a:t>Lorem</a:t>
            </a:r>
            <a:r>
              <a:rPr lang="it-IT" i="1" dirty="0" smtClean="0"/>
              <a:t> </a:t>
            </a:r>
            <a:r>
              <a:rPr lang="it-IT" i="1" dirty="0" err="1" smtClean="0"/>
              <a:t>ipsum</a:t>
            </a:r>
            <a:r>
              <a:rPr lang="it-IT" dirty="0" smtClean="0"/>
              <a:t> </a:t>
            </a:r>
            <a:r>
              <a:rPr lang="it-IT" dirty="0" err="1" smtClean="0"/>
              <a:t>dolor</a:t>
            </a:r>
            <a:r>
              <a:rPr lang="it-IT" dirty="0" smtClean="0"/>
              <a:t> </a:t>
            </a:r>
            <a:r>
              <a:rPr lang="it-IT" dirty="0" err="1" smtClean="0"/>
              <a:t>sit</a:t>
            </a:r>
            <a:r>
              <a:rPr lang="it-IT" dirty="0" smtClean="0"/>
              <a:t> </a:t>
            </a:r>
            <a:r>
              <a:rPr lang="it-IT" dirty="0" err="1" smtClean="0"/>
              <a:t>amet</a:t>
            </a:r>
            <a:r>
              <a:rPr lang="it-IT" dirty="0" smtClean="0"/>
              <a:t>, </a:t>
            </a:r>
            <a:r>
              <a:rPr lang="it-IT" dirty="0" err="1" smtClean="0"/>
              <a:t>consectetuer</a:t>
            </a:r>
            <a:r>
              <a:rPr lang="it-IT" dirty="0" smtClean="0"/>
              <a:t> </a:t>
            </a:r>
            <a:r>
              <a:rPr lang="it-IT" dirty="0" err="1" smtClean="0"/>
              <a:t>adipiscing</a:t>
            </a:r>
            <a:r>
              <a:rPr lang="it-IT" dirty="0" smtClean="0"/>
              <a:t> </a:t>
            </a:r>
            <a:r>
              <a:rPr lang="it-IT" dirty="0" err="1" smtClean="0"/>
              <a:t>elit</a:t>
            </a:r>
            <a:r>
              <a:rPr lang="it-IT" dirty="0" smtClean="0"/>
              <a:t>. </a:t>
            </a:r>
            <a:r>
              <a:rPr lang="it-IT" dirty="0" err="1" smtClean="0"/>
              <a:t>Aenean</a:t>
            </a:r>
            <a:r>
              <a:rPr lang="it-IT" dirty="0" smtClean="0"/>
              <a:t> </a:t>
            </a:r>
            <a:r>
              <a:rPr lang="it-IT" dirty="0" err="1" smtClean="0"/>
              <a:t>commodo</a:t>
            </a:r>
            <a:r>
              <a:rPr lang="it-IT" dirty="0" smtClean="0"/>
              <a:t> ligula </a:t>
            </a:r>
            <a:r>
              <a:rPr lang="it-IT" dirty="0" err="1" smtClean="0"/>
              <a:t>eget</a:t>
            </a:r>
            <a:r>
              <a:rPr lang="it-IT" dirty="0" smtClean="0"/>
              <a:t> </a:t>
            </a:r>
            <a:r>
              <a:rPr lang="it-IT" dirty="0" err="1" smtClean="0"/>
              <a:t>dolor</a:t>
            </a:r>
            <a:r>
              <a:rPr lang="it-IT" dirty="0" smtClean="0"/>
              <a:t>. </a:t>
            </a:r>
            <a:r>
              <a:rPr lang="it-IT" dirty="0" err="1" smtClean="0"/>
              <a:t>Aenean</a:t>
            </a:r>
            <a:r>
              <a:rPr lang="it-IT" dirty="0" smtClean="0"/>
              <a:t> massa.</a:t>
            </a:r>
          </a:p>
          <a:p>
            <a:r>
              <a:rPr lang="de-DE" kern="0" dirty="0" smtClean="0">
                <a:solidFill>
                  <a:sysClr val="window" lastClr="FFFFFF"/>
                </a:solidFill>
                <a:cs typeface="Arial"/>
              </a:rPr>
              <a:t>The </a:t>
            </a:r>
            <a:r>
              <a:rPr lang="de-DE" kern="0" dirty="0" err="1" smtClean="0">
                <a:solidFill>
                  <a:sysClr val="window" lastClr="FFFFFF"/>
                </a:solidFill>
                <a:cs typeface="Arial"/>
              </a:rPr>
              <a:t>fontsize</a:t>
            </a:r>
            <a:r>
              <a:rPr lang="de-DE" kern="0" dirty="0" smtClean="0">
                <a:solidFill>
                  <a:sysClr val="window" lastClr="FFFFFF"/>
                </a:solidFill>
                <a:cs typeface="Arial"/>
              </a:rPr>
              <a:t> </a:t>
            </a:r>
            <a:r>
              <a:rPr lang="de-DE" kern="0" dirty="0" err="1" smtClean="0">
                <a:solidFill>
                  <a:sysClr val="window" lastClr="FFFFFF"/>
                </a:solidFill>
                <a:cs typeface="Arial"/>
              </a:rPr>
              <a:t>used</a:t>
            </a:r>
            <a:r>
              <a:rPr lang="de-DE" kern="0" dirty="0" smtClean="0">
                <a:solidFill>
                  <a:sysClr val="window" lastClr="FFFFFF"/>
                </a:solidFill>
                <a:cs typeface="Arial"/>
              </a:rPr>
              <a:t> </a:t>
            </a:r>
            <a:r>
              <a:rPr lang="de-DE" kern="0" dirty="0" err="1" smtClean="0">
                <a:solidFill>
                  <a:sysClr val="window" lastClr="FFFFFF"/>
                </a:solidFill>
                <a:cs typeface="Arial"/>
              </a:rPr>
              <a:t>within</a:t>
            </a:r>
            <a:r>
              <a:rPr lang="de-DE" kern="0" dirty="0" smtClean="0">
                <a:solidFill>
                  <a:sysClr val="window" lastClr="FFFFFF"/>
                </a:solidFill>
                <a:cs typeface="Arial"/>
              </a:rPr>
              <a:t> </a:t>
            </a:r>
            <a:r>
              <a:rPr lang="de-DE" kern="0" dirty="0" err="1" smtClean="0">
                <a:solidFill>
                  <a:sysClr val="window" lastClr="FFFFFF"/>
                </a:solidFill>
                <a:cs typeface="Arial"/>
              </a:rPr>
              <a:t>side</a:t>
            </a:r>
            <a:r>
              <a:rPr lang="de-DE" kern="0" dirty="0" smtClean="0">
                <a:solidFill>
                  <a:sysClr val="window" lastClr="FFFFFF"/>
                </a:solidFill>
                <a:cs typeface="Arial"/>
              </a:rPr>
              <a:t> </a:t>
            </a:r>
            <a:r>
              <a:rPr lang="de-DE" kern="0" dirty="0" err="1" smtClean="0">
                <a:solidFill>
                  <a:sysClr val="window" lastClr="FFFFFF"/>
                </a:solidFill>
                <a:cs typeface="Arial"/>
              </a:rPr>
              <a:t>copy</a:t>
            </a:r>
            <a:r>
              <a:rPr lang="de-DE" kern="0" dirty="0" smtClean="0">
                <a:solidFill>
                  <a:sysClr val="window" lastClr="FFFFFF"/>
                </a:solidFill>
                <a:cs typeface="Arial"/>
              </a:rPr>
              <a:t> </a:t>
            </a:r>
            <a:r>
              <a:rPr lang="de-DE" kern="0" dirty="0" err="1" smtClean="0">
                <a:solidFill>
                  <a:sysClr val="window" lastClr="FFFFFF"/>
                </a:solidFill>
                <a:cs typeface="Arial"/>
              </a:rPr>
              <a:t>boxes</a:t>
            </a:r>
            <a:r>
              <a:rPr lang="de-DE" kern="0" dirty="0" smtClean="0">
                <a:solidFill>
                  <a:sysClr val="window" lastClr="FFFFFF"/>
                </a:solidFill>
                <a:cs typeface="Arial"/>
              </a:rPr>
              <a:t> </a:t>
            </a:r>
            <a:r>
              <a:rPr lang="de-DE" kern="0" dirty="0" err="1" smtClean="0">
                <a:solidFill>
                  <a:sysClr val="window" lastClr="FFFFFF"/>
                </a:solidFill>
                <a:cs typeface="Arial"/>
              </a:rPr>
              <a:t>usually</a:t>
            </a:r>
            <a:r>
              <a:rPr lang="de-DE" kern="0" dirty="0" smtClean="0">
                <a:solidFill>
                  <a:sysClr val="window" lastClr="FFFFFF"/>
                </a:solidFill>
                <a:cs typeface="Arial"/>
              </a:rPr>
              <a:t> </a:t>
            </a:r>
            <a:r>
              <a:rPr lang="de-DE" kern="0" dirty="0" err="1" smtClean="0">
                <a:solidFill>
                  <a:sysClr val="window" lastClr="FFFFFF"/>
                </a:solidFill>
                <a:cs typeface="Arial"/>
              </a:rPr>
              <a:t>is</a:t>
            </a:r>
            <a:r>
              <a:rPr lang="de-DE" kern="0" dirty="0" smtClean="0">
                <a:solidFill>
                  <a:sysClr val="window" lastClr="FFFFFF"/>
                </a:solidFill>
                <a:cs typeface="Arial"/>
              </a:rPr>
              <a:t> 16pt</a:t>
            </a:r>
            <a:r>
              <a:rPr lang="it-IT" dirty="0" smtClean="0"/>
              <a:t>.</a:t>
            </a:r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TEMPLATE FOR TREND</a:t>
            </a:r>
            <a:endParaRPr lang="it-IT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it-IT" smtClean="0"/>
              <a:t>With side text</a:t>
            </a:r>
            <a:endParaRPr lang="it-IT" dirty="0"/>
          </a:p>
        </p:txBody>
      </p:sp>
      <p:graphicFrame>
        <p:nvGraphicFramePr>
          <p:cNvPr id="5" name="Grafico 4"/>
          <p:cNvGraphicFramePr/>
          <p:nvPr>
            <p:extLst>
              <p:ext uri="{D42A27DB-BD31-4B8C-83A1-F6EECF244321}">
                <p14:modId xmlns:p14="http://schemas.microsoft.com/office/powerpoint/2010/main" val="3794144700"/>
              </p:ext>
            </p:extLst>
          </p:nvPr>
        </p:nvGraphicFramePr>
        <p:xfrm>
          <a:off x="3823855" y="1261317"/>
          <a:ext cx="5011387" cy="3336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545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5" descr="pexels-photo-141673-larg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/>
        </p:blipFill>
        <p:spPr>
          <a:xfrm>
            <a:off x="-1" y="0"/>
            <a:ext cx="9144001" cy="5151389"/>
          </a:xfrm>
          <a:prstGeom prst="rect">
            <a:avLst/>
          </a:prstGeom>
        </p:spPr>
      </p:pic>
      <p:sp>
        <p:nvSpPr>
          <p:cNvPr id="6" name="Rechteck 6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 Black" panose="020B0A04020102020204" pitchFamily="34" charset="0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TEMPLATE FOR trend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59813" y="753750"/>
            <a:ext cx="8424374" cy="328820"/>
          </a:xfrm>
        </p:spPr>
        <p:txBody>
          <a:bodyPr/>
          <a:lstStyle/>
          <a:p>
            <a:r>
              <a:rPr lang="en-US" dirty="0"/>
              <a:t>WITH FULLSCREEN BG IMAGE AND A 50% BLACK TRANSPARENCY </a:t>
            </a:r>
            <a:r>
              <a:rPr lang="en-US" dirty="0" smtClean="0"/>
              <a:t>LAYER</a:t>
            </a:r>
            <a:endParaRPr lang="en-US" dirty="0"/>
          </a:p>
        </p:txBody>
      </p:sp>
      <p:pic>
        <p:nvPicPr>
          <p:cNvPr id="9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300993" y="4597762"/>
            <a:ext cx="85420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400" dirty="0" smtClean="0"/>
              <a:t>The </a:t>
            </a:r>
            <a:r>
              <a:rPr lang="it-IT" sz="1400" dirty="0" err="1"/>
              <a:t>little</a:t>
            </a:r>
            <a:r>
              <a:rPr lang="it-IT" sz="1400" dirty="0"/>
              <a:t> man </a:t>
            </a:r>
            <a:r>
              <a:rPr lang="it-IT" sz="1400" dirty="0" err="1"/>
              <a:t>running</a:t>
            </a:r>
            <a:r>
              <a:rPr lang="it-IT" sz="1400" dirty="0"/>
              <a:t> </a:t>
            </a:r>
            <a:r>
              <a:rPr lang="it-IT" sz="1400" dirty="0" err="1"/>
              <a:t>at</a:t>
            </a:r>
            <a:r>
              <a:rPr lang="it-IT" sz="1400" dirty="0"/>
              <a:t> bottom right </a:t>
            </a:r>
            <a:r>
              <a:rPr lang="it-IT" sz="1400" dirty="0" err="1"/>
              <a:t>has</a:t>
            </a:r>
            <a:r>
              <a:rPr lang="it-IT" sz="1400" dirty="0"/>
              <a:t> to be </a:t>
            </a:r>
            <a:r>
              <a:rPr lang="it-IT" sz="1400" dirty="0" err="1"/>
              <a:t>brought</a:t>
            </a:r>
            <a:r>
              <a:rPr lang="it-IT" sz="1400" dirty="0"/>
              <a:t> in front, so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pasted</a:t>
            </a:r>
            <a:r>
              <a:rPr lang="it-IT" sz="1400" dirty="0"/>
              <a:t> on </a:t>
            </a:r>
            <a:r>
              <a:rPr lang="it-IT" sz="1400" dirty="0" err="1"/>
              <a:t>this</a:t>
            </a:r>
            <a:r>
              <a:rPr lang="it-IT" sz="1400" dirty="0"/>
              <a:t> slide.</a:t>
            </a:r>
          </a:p>
        </p:txBody>
      </p:sp>
      <p:cxnSp>
        <p:nvCxnSpPr>
          <p:cNvPr id="11" name="Gerade Verbindung 25"/>
          <p:cNvCxnSpPr/>
          <p:nvPr/>
        </p:nvCxnSpPr>
        <p:spPr>
          <a:xfrm>
            <a:off x="603248" y="1441355"/>
            <a:ext cx="0" cy="2597934"/>
          </a:xfrm>
          <a:prstGeom prst="line">
            <a:avLst/>
          </a:prstGeom>
          <a:ln w="38100" cmpd="sng">
            <a:solidFill>
              <a:schemeClr val="bg1">
                <a:alpha val="17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26"/>
          <p:cNvCxnSpPr/>
          <p:nvPr/>
        </p:nvCxnSpPr>
        <p:spPr>
          <a:xfrm>
            <a:off x="1964658" y="1441355"/>
            <a:ext cx="0" cy="2597934"/>
          </a:xfrm>
          <a:prstGeom prst="line">
            <a:avLst/>
          </a:prstGeom>
          <a:ln w="38100" cmpd="sng">
            <a:solidFill>
              <a:schemeClr val="bg1">
                <a:alpha val="17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27"/>
          <p:cNvCxnSpPr/>
          <p:nvPr/>
        </p:nvCxnSpPr>
        <p:spPr>
          <a:xfrm>
            <a:off x="3326068" y="1441355"/>
            <a:ext cx="0" cy="2597934"/>
          </a:xfrm>
          <a:prstGeom prst="line">
            <a:avLst/>
          </a:prstGeom>
          <a:ln w="38100" cmpd="sng">
            <a:solidFill>
              <a:schemeClr val="bg1">
                <a:alpha val="17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44"/>
          <p:cNvCxnSpPr/>
          <p:nvPr/>
        </p:nvCxnSpPr>
        <p:spPr>
          <a:xfrm>
            <a:off x="4687478" y="1441355"/>
            <a:ext cx="0" cy="2597934"/>
          </a:xfrm>
          <a:prstGeom prst="line">
            <a:avLst/>
          </a:prstGeom>
          <a:ln w="38100" cmpd="sng">
            <a:solidFill>
              <a:schemeClr val="bg1">
                <a:alpha val="17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45"/>
          <p:cNvCxnSpPr/>
          <p:nvPr/>
        </p:nvCxnSpPr>
        <p:spPr>
          <a:xfrm>
            <a:off x="6048888" y="1441355"/>
            <a:ext cx="0" cy="2597934"/>
          </a:xfrm>
          <a:prstGeom prst="line">
            <a:avLst/>
          </a:prstGeom>
          <a:ln w="38100" cmpd="sng">
            <a:solidFill>
              <a:schemeClr val="bg1">
                <a:alpha val="17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46"/>
          <p:cNvCxnSpPr/>
          <p:nvPr/>
        </p:nvCxnSpPr>
        <p:spPr>
          <a:xfrm>
            <a:off x="7410298" y="1441355"/>
            <a:ext cx="0" cy="2597934"/>
          </a:xfrm>
          <a:prstGeom prst="line">
            <a:avLst/>
          </a:prstGeom>
          <a:ln w="38100" cmpd="sng">
            <a:solidFill>
              <a:schemeClr val="bg1">
                <a:alpha val="17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47"/>
          <p:cNvCxnSpPr/>
          <p:nvPr/>
        </p:nvCxnSpPr>
        <p:spPr>
          <a:xfrm>
            <a:off x="8771705" y="1441355"/>
            <a:ext cx="0" cy="2597934"/>
          </a:xfrm>
          <a:prstGeom prst="line">
            <a:avLst/>
          </a:prstGeom>
          <a:ln w="38100" cmpd="sng">
            <a:solidFill>
              <a:schemeClr val="bg1">
                <a:alpha val="17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ichtungspfeil 15"/>
          <p:cNvSpPr/>
          <p:nvPr/>
        </p:nvSpPr>
        <p:spPr>
          <a:xfrm>
            <a:off x="603248" y="1441355"/>
            <a:ext cx="8168457" cy="416934"/>
          </a:xfrm>
          <a:prstGeom prst="homePlate">
            <a:avLst/>
          </a:prstGeom>
          <a:solidFill>
            <a:schemeClr val="accent2"/>
          </a:solidFill>
          <a:ln w="38100" cap="sq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latin typeface="Arial Black"/>
              <a:cs typeface="Arial Black"/>
            </a:endParaRPr>
          </a:p>
        </p:txBody>
      </p:sp>
      <p:sp>
        <p:nvSpPr>
          <p:cNvPr id="22" name="Textfeld 16"/>
          <p:cNvSpPr txBox="1"/>
          <p:nvPr/>
        </p:nvSpPr>
        <p:spPr>
          <a:xfrm>
            <a:off x="723505" y="1519018"/>
            <a:ext cx="1367362" cy="2616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de-DE" sz="1700" dirty="0" smtClean="0">
                <a:solidFill>
                  <a:srgbClr val="FFFFFF"/>
                </a:solidFill>
                <a:latin typeface="Arial Black" panose="020B0A04020102020204" pitchFamily="34" charset="0"/>
                <a:cs typeface="Arial Black"/>
              </a:rPr>
              <a:t>1ST </a:t>
            </a:r>
            <a:r>
              <a:rPr lang="de-DE" sz="1700" dirty="0" smtClean="0">
                <a:solidFill>
                  <a:srgbClr val="FFFFFF"/>
                </a:solidFill>
                <a:latin typeface="Arial Black" panose="020B0A04020102020204" pitchFamily="34" charset="0"/>
                <a:cs typeface="Arial"/>
              </a:rPr>
              <a:t>TREND</a:t>
            </a:r>
            <a:endParaRPr lang="de-DE" sz="1700" dirty="0">
              <a:solidFill>
                <a:srgbClr val="FFFFFF"/>
              </a:solidFill>
              <a:latin typeface="Arial Black" panose="020B0A04020102020204" pitchFamily="34" charset="0"/>
              <a:cs typeface="Arial"/>
            </a:endParaRPr>
          </a:p>
        </p:txBody>
      </p:sp>
      <p:sp>
        <p:nvSpPr>
          <p:cNvPr id="23" name="Richtungspfeil 17"/>
          <p:cNvSpPr/>
          <p:nvPr/>
        </p:nvSpPr>
        <p:spPr>
          <a:xfrm>
            <a:off x="603248" y="1986605"/>
            <a:ext cx="6807050" cy="416934"/>
          </a:xfrm>
          <a:prstGeom prst="homePlate">
            <a:avLst/>
          </a:prstGeom>
          <a:solidFill>
            <a:schemeClr val="accent2"/>
          </a:solidFill>
          <a:ln w="38100" cap="sq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latin typeface="Arial Black"/>
              <a:cs typeface="Arial Black"/>
            </a:endParaRPr>
          </a:p>
        </p:txBody>
      </p:sp>
      <p:sp>
        <p:nvSpPr>
          <p:cNvPr id="24" name="Textfeld 18"/>
          <p:cNvSpPr txBox="1"/>
          <p:nvPr/>
        </p:nvSpPr>
        <p:spPr>
          <a:xfrm>
            <a:off x="723505" y="2064268"/>
            <a:ext cx="1404231" cy="2616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de-DE" sz="1700" dirty="0" smtClean="0">
                <a:solidFill>
                  <a:srgbClr val="FFFFFF"/>
                </a:solidFill>
                <a:latin typeface="Arial Black" panose="020B0A04020102020204" pitchFamily="34" charset="0"/>
                <a:cs typeface="Arial Black"/>
              </a:rPr>
              <a:t>2ND </a:t>
            </a:r>
            <a:r>
              <a:rPr lang="de-DE" sz="1700" dirty="0" smtClean="0">
                <a:solidFill>
                  <a:srgbClr val="FFFFFF"/>
                </a:solidFill>
                <a:latin typeface="Arial Black" panose="020B0A04020102020204" pitchFamily="34" charset="0"/>
                <a:cs typeface="Arial"/>
              </a:rPr>
              <a:t>TREND</a:t>
            </a:r>
            <a:endParaRPr lang="de-DE" sz="1700" dirty="0">
              <a:solidFill>
                <a:srgbClr val="FFFFFF"/>
              </a:solidFill>
              <a:latin typeface="Arial Black" panose="020B0A04020102020204" pitchFamily="34" charset="0"/>
              <a:cs typeface="Arial"/>
            </a:endParaRPr>
          </a:p>
        </p:txBody>
      </p:sp>
      <p:sp>
        <p:nvSpPr>
          <p:cNvPr id="25" name="Richtungspfeil 19"/>
          <p:cNvSpPr/>
          <p:nvPr/>
        </p:nvSpPr>
        <p:spPr>
          <a:xfrm>
            <a:off x="603248" y="2531855"/>
            <a:ext cx="5445640" cy="416934"/>
          </a:xfrm>
          <a:prstGeom prst="homePlate">
            <a:avLst/>
          </a:prstGeom>
          <a:solidFill>
            <a:schemeClr val="accent2"/>
          </a:solidFill>
          <a:ln w="38100" cap="sq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latin typeface="Arial Black"/>
              <a:cs typeface="Arial Black"/>
            </a:endParaRPr>
          </a:p>
        </p:txBody>
      </p:sp>
      <p:sp>
        <p:nvSpPr>
          <p:cNvPr id="26" name="Textfeld 20"/>
          <p:cNvSpPr txBox="1"/>
          <p:nvPr/>
        </p:nvSpPr>
        <p:spPr>
          <a:xfrm>
            <a:off x="723505" y="2609518"/>
            <a:ext cx="1393010" cy="2616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de-DE" sz="1700" dirty="0" smtClean="0">
                <a:solidFill>
                  <a:srgbClr val="FFFFFF"/>
                </a:solidFill>
                <a:latin typeface="Arial Black" panose="020B0A04020102020204" pitchFamily="34" charset="0"/>
                <a:cs typeface="Arial Black"/>
              </a:rPr>
              <a:t>3RD </a:t>
            </a:r>
            <a:r>
              <a:rPr lang="de-DE" sz="1700" dirty="0" smtClean="0">
                <a:solidFill>
                  <a:srgbClr val="FFFFFF"/>
                </a:solidFill>
                <a:latin typeface="Arial Black" panose="020B0A04020102020204" pitchFamily="34" charset="0"/>
                <a:cs typeface="Arial"/>
              </a:rPr>
              <a:t>TREND</a:t>
            </a:r>
            <a:endParaRPr lang="de-DE" sz="1700" dirty="0">
              <a:solidFill>
                <a:srgbClr val="FFFFFF"/>
              </a:solidFill>
              <a:latin typeface="Arial Black" panose="020B0A04020102020204" pitchFamily="34" charset="0"/>
              <a:cs typeface="Arial"/>
            </a:endParaRPr>
          </a:p>
        </p:txBody>
      </p:sp>
      <p:sp>
        <p:nvSpPr>
          <p:cNvPr id="27" name="Richtungspfeil 21"/>
          <p:cNvSpPr/>
          <p:nvPr/>
        </p:nvSpPr>
        <p:spPr>
          <a:xfrm>
            <a:off x="603248" y="3077105"/>
            <a:ext cx="4084230" cy="416934"/>
          </a:xfrm>
          <a:prstGeom prst="homePlate">
            <a:avLst/>
          </a:prstGeom>
          <a:solidFill>
            <a:schemeClr val="accent2"/>
          </a:solidFill>
          <a:ln w="38100" cap="sq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latin typeface="Arial Black"/>
              <a:cs typeface="Arial Black"/>
            </a:endParaRPr>
          </a:p>
        </p:txBody>
      </p:sp>
      <p:sp>
        <p:nvSpPr>
          <p:cNvPr id="28" name="Textfeld 22"/>
          <p:cNvSpPr txBox="1"/>
          <p:nvPr/>
        </p:nvSpPr>
        <p:spPr>
          <a:xfrm>
            <a:off x="723505" y="3154768"/>
            <a:ext cx="1391407" cy="2616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de-DE" sz="1700" dirty="0" smtClean="0">
                <a:solidFill>
                  <a:srgbClr val="FFFFFF"/>
                </a:solidFill>
                <a:latin typeface="Arial Black" panose="020B0A04020102020204" pitchFamily="34" charset="0"/>
                <a:cs typeface="Arial Black"/>
              </a:rPr>
              <a:t>4TH </a:t>
            </a:r>
            <a:r>
              <a:rPr lang="de-DE" sz="1700" dirty="0" smtClean="0">
                <a:solidFill>
                  <a:srgbClr val="FFFFFF"/>
                </a:solidFill>
                <a:latin typeface="Arial Black" panose="020B0A04020102020204" pitchFamily="34" charset="0"/>
                <a:cs typeface="Arial"/>
              </a:rPr>
              <a:t>TREND</a:t>
            </a:r>
            <a:endParaRPr lang="de-DE" sz="1700" dirty="0">
              <a:solidFill>
                <a:srgbClr val="FFFFFF"/>
              </a:solidFill>
              <a:latin typeface="Arial Black" panose="020B0A04020102020204" pitchFamily="34" charset="0"/>
              <a:cs typeface="Arial"/>
            </a:endParaRPr>
          </a:p>
        </p:txBody>
      </p:sp>
      <p:sp>
        <p:nvSpPr>
          <p:cNvPr id="29" name="Richtungspfeil 23"/>
          <p:cNvSpPr/>
          <p:nvPr/>
        </p:nvSpPr>
        <p:spPr>
          <a:xfrm>
            <a:off x="603248" y="3622355"/>
            <a:ext cx="2722820" cy="416934"/>
          </a:xfrm>
          <a:prstGeom prst="homePlate">
            <a:avLst/>
          </a:prstGeom>
          <a:solidFill>
            <a:schemeClr val="accent2"/>
          </a:solidFill>
          <a:ln w="38100" cap="sq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latin typeface="Arial Black"/>
              <a:cs typeface="Arial Black"/>
            </a:endParaRPr>
          </a:p>
        </p:txBody>
      </p:sp>
      <p:sp>
        <p:nvSpPr>
          <p:cNvPr id="30" name="Textfeld 24"/>
          <p:cNvSpPr txBox="1"/>
          <p:nvPr/>
        </p:nvSpPr>
        <p:spPr>
          <a:xfrm>
            <a:off x="723505" y="3700017"/>
            <a:ext cx="1391407" cy="2616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de-DE" sz="1700" dirty="0" smtClean="0">
                <a:solidFill>
                  <a:srgbClr val="FFFFFF"/>
                </a:solidFill>
                <a:latin typeface="Arial Black" panose="020B0A04020102020204" pitchFamily="34" charset="0"/>
                <a:cs typeface="Arial Black"/>
              </a:rPr>
              <a:t>5TH </a:t>
            </a:r>
            <a:r>
              <a:rPr lang="de-DE" sz="1700" dirty="0" smtClean="0">
                <a:solidFill>
                  <a:srgbClr val="FFFFFF"/>
                </a:solidFill>
                <a:latin typeface="Arial Black" panose="020B0A04020102020204" pitchFamily="34" charset="0"/>
                <a:cs typeface="Arial"/>
              </a:rPr>
              <a:t>TREND</a:t>
            </a:r>
            <a:endParaRPr lang="de-DE" sz="1700" dirty="0">
              <a:solidFill>
                <a:srgbClr val="FFFFFF"/>
              </a:solidFill>
              <a:latin typeface="Arial Black" panose="020B0A040201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804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5" descr="pexels-photo-141673-larg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2"/>
          <a:stretch/>
        </p:blipFill>
        <p:spPr>
          <a:xfrm>
            <a:off x="-1" y="0"/>
            <a:ext cx="9144001" cy="5151389"/>
          </a:xfrm>
          <a:prstGeom prst="rect">
            <a:avLst/>
          </a:prstGeom>
        </p:spPr>
      </p:pic>
      <p:sp>
        <p:nvSpPr>
          <p:cNvPr id="6" name="Rechteck 6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TEMPLATE FOR pie chart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59813" y="753750"/>
            <a:ext cx="8424374" cy="328820"/>
          </a:xfrm>
        </p:spPr>
        <p:txBody>
          <a:bodyPr/>
          <a:lstStyle/>
          <a:p>
            <a:r>
              <a:rPr lang="en-US" dirty="0"/>
              <a:t>WITH FULLSCREEN BG IMAGE AND A 50% BLACK TRANSPARENCY </a:t>
            </a:r>
            <a:r>
              <a:rPr lang="en-US" dirty="0" smtClean="0"/>
              <a:t>LAYER</a:t>
            </a:r>
            <a:endParaRPr lang="en-US" dirty="0"/>
          </a:p>
        </p:txBody>
      </p:sp>
      <p:pic>
        <p:nvPicPr>
          <p:cNvPr id="9" name="Bild 5" descr="running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300993" y="4597762"/>
            <a:ext cx="85420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400" dirty="0" smtClean="0"/>
              <a:t>The </a:t>
            </a:r>
            <a:r>
              <a:rPr lang="it-IT" sz="1400" dirty="0" err="1"/>
              <a:t>little</a:t>
            </a:r>
            <a:r>
              <a:rPr lang="it-IT" sz="1400" dirty="0"/>
              <a:t> man </a:t>
            </a:r>
            <a:r>
              <a:rPr lang="it-IT" sz="1400" dirty="0" err="1"/>
              <a:t>running</a:t>
            </a:r>
            <a:r>
              <a:rPr lang="it-IT" sz="1400" dirty="0"/>
              <a:t> </a:t>
            </a:r>
            <a:r>
              <a:rPr lang="it-IT" sz="1400" dirty="0" err="1"/>
              <a:t>at</a:t>
            </a:r>
            <a:r>
              <a:rPr lang="it-IT" sz="1400" dirty="0"/>
              <a:t> bottom right </a:t>
            </a:r>
            <a:r>
              <a:rPr lang="it-IT" sz="1400" dirty="0" err="1"/>
              <a:t>has</a:t>
            </a:r>
            <a:r>
              <a:rPr lang="it-IT" sz="1400" dirty="0"/>
              <a:t> to be </a:t>
            </a:r>
            <a:r>
              <a:rPr lang="it-IT" sz="1400" dirty="0" err="1"/>
              <a:t>brought</a:t>
            </a:r>
            <a:r>
              <a:rPr lang="it-IT" sz="1400" dirty="0"/>
              <a:t> in front, so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pasted</a:t>
            </a:r>
            <a:r>
              <a:rPr lang="it-IT" sz="1400" dirty="0"/>
              <a:t> on </a:t>
            </a:r>
            <a:r>
              <a:rPr lang="it-IT" sz="1400" dirty="0" err="1"/>
              <a:t>this</a:t>
            </a:r>
            <a:r>
              <a:rPr lang="it-IT" sz="1400" dirty="0"/>
              <a:t> slide.</a:t>
            </a:r>
          </a:p>
        </p:txBody>
      </p:sp>
      <p:graphicFrame>
        <p:nvGraphicFramePr>
          <p:cNvPr id="11" name="Diagramm 5"/>
          <p:cNvGraphicFramePr/>
          <p:nvPr>
            <p:extLst>
              <p:ext uri="{D42A27DB-BD31-4B8C-83A1-F6EECF244321}">
                <p14:modId xmlns:p14="http://schemas.microsoft.com/office/powerpoint/2010/main" val="3962232614"/>
              </p:ext>
            </p:extLst>
          </p:nvPr>
        </p:nvGraphicFramePr>
        <p:xfrm>
          <a:off x="-145343" y="753750"/>
          <a:ext cx="9406551" cy="4401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feld 6"/>
          <p:cNvSpPr txBox="1"/>
          <p:nvPr/>
        </p:nvSpPr>
        <p:spPr>
          <a:xfrm>
            <a:off x="6155582" y="1965020"/>
            <a:ext cx="1129092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de-DE" sz="1600" dirty="0" smtClean="0">
                <a:solidFill>
                  <a:srgbClr val="FFFFFF"/>
                </a:solidFill>
                <a:cs typeface="Arial Black"/>
              </a:rPr>
              <a:t>1ST </a:t>
            </a:r>
            <a:r>
              <a:rPr lang="de-DE" sz="1600" dirty="0" smtClean="0">
                <a:solidFill>
                  <a:srgbClr val="FFFFFF"/>
                </a:solidFill>
                <a:cs typeface="Arial"/>
              </a:rPr>
              <a:t>TREND</a:t>
            </a:r>
            <a:endParaRPr lang="de-DE" sz="16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6" name="Textfeld 7"/>
          <p:cNvSpPr txBox="1"/>
          <p:nvPr/>
        </p:nvSpPr>
        <p:spPr>
          <a:xfrm>
            <a:off x="5648420" y="4182263"/>
            <a:ext cx="1166473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de-DE" sz="1600" dirty="0" smtClean="0">
                <a:solidFill>
                  <a:srgbClr val="FFFFFF"/>
                </a:solidFill>
                <a:cs typeface="Arial Black"/>
              </a:rPr>
              <a:t>2ND </a:t>
            </a:r>
            <a:r>
              <a:rPr lang="de-DE" sz="1600" dirty="0" smtClean="0">
                <a:solidFill>
                  <a:srgbClr val="FFFFFF"/>
                </a:solidFill>
                <a:cs typeface="Arial"/>
              </a:rPr>
              <a:t>TREND</a:t>
            </a:r>
            <a:endParaRPr lang="de-DE" sz="16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7" name="Textfeld 8"/>
          <p:cNvSpPr txBox="1"/>
          <p:nvPr/>
        </p:nvSpPr>
        <p:spPr>
          <a:xfrm>
            <a:off x="1735189" y="3841311"/>
            <a:ext cx="1166473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de-DE" sz="1600" dirty="0" smtClean="0">
                <a:solidFill>
                  <a:srgbClr val="FFFFFF"/>
                </a:solidFill>
                <a:cs typeface="Arial Black"/>
              </a:rPr>
              <a:t>3RD </a:t>
            </a:r>
            <a:r>
              <a:rPr lang="de-DE" sz="1600" dirty="0" smtClean="0">
                <a:solidFill>
                  <a:srgbClr val="FFFFFF"/>
                </a:solidFill>
                <a:cs typeface="Arial"/>
              </a:rPr>
              <a:t>TREND</a:t>
            </a:r>
            <a:endParaRPr lang="de-DE" sz="16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8" name="Textfeld 9"/>
          <p:cNvSpPr txBox="1"/>
          <p:nvPr/>
        </p:nvSpPr>
        <p:spPr>
          <a:xfrm>
            <a:off x="1822292" y="1965020"/>
            <a:ext cx="1144031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r>
              <a:rPr lang="de-DE" sz="1600" dirty="0" smtClean="0">
                <a:solidFill>
                  <a:srgbClr val="FFFFFF"/>
                </a:solidFill>
                <a:cs typeface="Arial Black"/>
              </a:rPr>
              <a:t>4TH </a:t>
            </a:r>
            <a:r>
              <a:rPr lang="de-DE" sz="1600" dirty="0" smtClean="0">
                <a:solidFill>
                  <a:srgbClr val="FFFFFF"/>
                </a:solidFill>
                <a:cs typeface="Arial"/>
              </a:rPr>
              <a:t>TREND</a:t>
            </a:r>
            <a:endParaRPr lang="de-DE" sz="1600" dirty="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485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TEMPLATE FOR pie chart</a:t>
            </a:r>
            <a:endParaRPr lang="it-IT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smtClean="0"/>
              <a:t>With side text</a:t>
            </a:r>
            <a:endParaRPr lang="it-IT" dirty="0"/>
          </a:p>
        </p:txBody>
      </p:sp>
      <p:graphicFrame>
        <p:nvGraphicFramePr>
          <p:cNvPr id="6" name="Grafico 5"/>
          <p:cNvGraphicFramePr/>
          <p:nvPr>
            <p:extLst>
              <p:ext uri="{D42A27DB-BD31-4B8C-83A1-F6EECF244321}">
                <p14:modId xmlns:p14="http://schemas.microsoft.com/office/powerpoint/2010/main" val="2152762298"/>
              </p:ext>
            </p:extLst>
          </p:nvPr>
        </p:nvGraphicFramePr>
        <p:xfrm>
          <a:off x="156268" y="1018799"/>
          <a:ext cx="4995668" cy="3874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Segnaposto testo 3"/>
          <p:cNvSpPr txBox="1">
            <a:spLocks/>
          </p:cNvSpPr>
          <p:nvPr/>
        </p:nvSpPr>
        <p:spPr>
          <a:xfrm>
            <a:off x="5352586" y="3520080"/>
            <a:ext cx="2793888" cy="1595438"/>
          </a:xfrm>
          <a:prstGeom prst="rect">
            <a:avLst/>
          </a:prstGeom>
        </p:spPr>
        <p:txBody>
          <a:bodyPr l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4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5400" b="1" dirty="0" smtClean="0">
                <a:latin typeface="Arial Black" panose="020B0A04020102020204" pitchFamily="34" charset="0"/>
                <a:cs typeface="Arial Black"/>
              </a:rPr>
              <a:t>+35%</a:t>
            </a:r>
            <a:endParaRPr lang="it-IT" sz="5400" b="1" dirty="0">
              <a:latin typeface="Arial Black" panose="020B0A04020102020204" pitchFamily="34" charset="0"/>
              <a:cs typeface="Arial Black"/>
            </a:endParaRPr>
          </a:p>
        </p:txBody>
      </p:sp>
      <p:sp>
        <p:nvSpPr>
          <p:cNvPr id="8" name="Segnaposto contenuto 1"/>
          <p:cNvSpPr txBox="1">
            <a:spLocks/>
          </p:cNvSpPr>
          <p:nvPr/>
        </p:nvSpPr>
        <p:spPr>
          <a:xfrm>
            <a:off x="5347724" y="1394475"/>
            <a:ext cx="2994538" cy="30372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sz="1600" dirty="0" smtClean="0"/>
              <a:t>YOU CAN ALSO USE TEXTUAL </a:t>
            </a:r>
            <a:r>
              <a:rPr lang="it-IT" sz="1600" dirty="0" smtClean="0">
                <a:latin typeface="Arial Black" panose="020B0A04020102020204" pitchFamily="34" charset="0"/>
              </a:rPr>
              <a:t>EVIDENCE</a:t>
            </a:r>
            <a:endParaRPr lang="it-IT" sz="1600" dirty="0" smtClean="0"/>
          </a:p>
          <a:p>
            <a:r>
              <a:rPr lang="it-IT" sz="1600" dirty="0" err="1" smtClean="0"/>
              <a:t>This</a:t>
            </a:r>
            <a:r>
              <a:rPr lang="it-IT" sz="1600" dirty="0" smtClean="0"/>
              <a:t> </a:t>
            </a:r>
            <a:r>
              <a:rPr lang="it-IT" sz="1600" dirty="0" err="1" smtClean="0"/>
              <a:t>is</a:t>
            </a:r>
            <a:r>
              <a:rPr lang="it-IT" sz="1600" dirty="0" smtClean="0"/>
              <a:t> an </a:t>
            </a:r>
            <a:r>
              <a:rPr lang="it-IT" sz="1600" dirty="0" err="1" smtClean="0"/>
              <a:t>example</a:t>
            </a:r>
            <a:r>
              <a:rPr lang="it-IT" sz="1600" dirty="0" smtClean="0"/>
              <a:t> of a </a:t>
            </a:r>
            <a:r>
              <a:rPr lang="it-IT" sz="1600" dirty="0" err="1" smtClean="0"/>
              <a:t>simple</a:t>
            </a:r>
            <a:r>
              <a:rPr lang="it-IT" sz="1600" dirty="0" smtClean="0"/>
              <a:t> text with the standard style.</a:t>
            </a:r>
          </a:p>
          <a:p>
            <a:r>
              <a:rPr lang="de-DE" sz="1600" kern="0" dirty="0">
                <a:cs typeface="Arial"/>
              </a:rPr>
              <a:t>The </a:t>
            </a:r>
            <a:r>
              <a:rPr lang="de-DE" sz="1600" kern="0" dirty="0" err="1">
                <a:cs typeface="Arial"/>
              </a:rPr>
              <a:t>fontsize</a:t>
            </a:r>
            <a:r>
              <a:rPr lang="de-DE" sz="1600" kern="0" dirty="0">
                <a:cs typeface="Arial"/>
              </a:rPr>
              <a:t> </a:t>
            </a:r>
            <a:r>
              <a:rPr lang="de-DE" sz="1600" kern="0" dirty="0" err="1">
                <a:cs typeface="Arial"/>
              </a:rPr>
              <a:t>used</a:t>
            </a:r>
            <a:r>
              <a:rPr lang="de-DE" sz="1600" kern="0" dirty="0">
                <a:cs typeface="Arial"/>
              </a:rPr>
              <a:t> </a:t>
            </a:r>
            <a:r>
              <a:rPr lang="de-DE" sz="1600" kern="0" dirty="0" err="1">
                <a:cs typeface="Arial"/>
              </a:rPr>
              <a:t>within</a:t>
            </a:r>
            <a:r>
              <a:rPr lang="de-DE" sz="1600" kern="0" dirty="0">
                <a:cs typeface="Arial"/>
              </a:rPr>
              <a:t> </a:t>
            </a:r>
            <a:r>
              <a:rPr lang="de-DE" sz="1600" kern="0" dirty="0" err="1">
                <a:cs typeface="Arial"/>
              </a:rPr>
              <a:t>side</a:t>
            </a:r>
            <a:r>
              <a:rPr lang="de-DE" sz="1600" kern="0" dirty="0">
                <a:cs typeface="Arial"/>
              </a:rPr>
              <a:t> </a:t>
            </a:r>
            <a:r>
              <a:rPr lang="de-DE" sz="1600" kern="0" dirty="0" err="1">
                <a:cs typeface="Arial"/>
              </a:rPr>
              <a:t>copy</a:t>
            </a:r>
            <a:r>
              <a:rPr lang="de-DE" sz="1600" kern="0" dirty="0">
                <a:cs typeface="Arial"/>
              </a:rPr>
              <a:t> </a:t>
            </a:r>
            <a:r>
              <a:rPr lang="de-DE" sz="1600" kern="0" dirty="0" err="1">
                <a:cs typeface="Arial"/>
              </a:rPr>
              <a:t>boxes</a:t>
            </a:r>
            <a:r>
              <a:rPr lang="de-DE" sz="1600" kern="0" dirty="0">
                <a:cs typeface="Arial"/>
              </a:rPr>
              <a:t> </a:t>
            </a:r>
            <a:r>
              <a:rPr lang="de-DE" sz="1600" kern="0" dirty="0" err="1">
                <a:cs typeface="Arial"/>
              </a:rPr>
              <a:t>usually</a:t>
            </a:r>
            <a:r>
              <a:rPr lang="de-DE" sz="1600" kern="0" dirty="0">
                <a:cs typeface="Arial"/>
              </a:rPr>
              <a:t> </a:t>
            </a:r>
            <a:r>
              <a:rPr lang="de-DE" sz="1600" kern="0" dirty="0" err="1">
                <a:cs typeface="Arial"/>
              </a:rPr>
              <a:t>is</a:t>
            </a:r>
            <a:r>
              <a:rPr lang="de-DE" sz="1600" kern="0" dirty="0">
                <a:cs typeface="Arial"/>
              </a:rPr>
              <a:t> 16pt</a:t>
            </a:r>
            <a:r>
              <a:rPr lang="it-IT" sz="1600" dirty="0"/>
              <a:t>.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78904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 smtClean="0"/>
              <a:t>tables</a:t>
            </a:r>
            <a:r>
              <a:rPr lang="it-IT" dirty="0" smtClean="0"/>
              <a:t> </a:t>
            </a:r>
            <a:r>
              <a:rPr lang="it-IT" dirty="0"/>
              <a:t>&amp; </a:t>
            </a:r>
            <a:r>
              <a:rPr lang="it-IT" dirty="0" err="1"/>
              <a:t>organigrams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1655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smtClean="0"/>
              <a:t>EXAMPLE 1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Rechteck 4"/>
          <p:cNvSpPr/>
          <p:nvPr/>
        </p:nvSpPr>
        <p:spPr>
          <a:xfrm rot="5400000">
            <a:off x="4384495" y="-3003811"/>
            <a:ext cx="375007" cy="91440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solidFill>
                <a:srgbClr val="1DAC3E"/>
              </a:solidFill>
              <a:latin typeface="Arial Black"/>
              <a:cs typeface="Arial Black"/>
            </a:endParaRPr>
          </a:p>
        </p:txBody>
      </p:sp>
      <p:graphicFrame>
        <p:nvGraphicFramePr>
          <p:cNvPr id="8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020697"/>
              </p:ext>
            </p:extLst>
          </p:nvPr>
        </p:nvGraphicFramePr>
        <p:xfrm>
          <a:off x="603246" y="1380686"/>
          <a:ext cx="7937501" cy="3337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0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7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449"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Arial"/>
                        </a:rPr>
                        <a:t>ISSUE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Arial"/>
                        </a:rPr>
                        <a:t>DESCRIPTION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Arial"/>
                        </a:rPr>
                        <a:t>NUMBER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7819"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Name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of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Issue</a:t>
                      </a:r>
                      <a:endParaRPr lang="de-DE" sz="1800" b="0" i="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You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can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fill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columns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with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standard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text</a:t>
                      </a:r>
                      <a:endParaRPr lang="de-DE" sz="1800" b="0" i="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You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can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fill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columns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with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standard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text</a:t>
                      </a:r>
                      <a:endParaRPr lang="de-DE" sz="1800" b="0" i="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7819"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Name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of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Issue</a:t>
                      </a:r>
                      <a:endParaRPr lang="de-DE" sz="1800" b="0" i="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You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can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fill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columns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with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highlighted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text</a:t>
                      </a:r>
                      <a:endParaRPr lang="de-DE" sz="1800" b="0" i="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You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can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fill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columns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with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highlighted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text</a:t>
                      </a:r>
                      <a:endParaRPr lang="de-DE" sz="1800" b="0" i="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7819"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Name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of</a:t>
                      </a:r>
                      <a:r>
                        <a:rPr lang="de-DE" sz="1800" b="0" i="0" dirty="0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de-DE" sz="1800" b="0" i="0" dirty="0" err="1" smtClean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Issue</a:t>
                      </a:r>
                      <a:endParaRPr lang="de-DE" sz="1800" b="0" i="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3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You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can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fill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coumns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with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bulleted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text</a:t>
                      </a:r>
                      <a:endParaRPr kumimoji="0" lang="de-DE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130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You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can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fill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coumns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with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bulleted</a:t>
                      </a:r>
                      <a:r>
                        <a:rPr kumimoji="0" lang="de-DE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de-DE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text</a:t>
                      </a:r>
                      <a:endParaRPr kumimoji="0" lang="de-DE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9" name="Gerade Verbindung 31"/>
          <p:cNvCxnSpPr/>
          <p:nvPr/>
        </p:nvCxnSpPr>
        <p:spPr>
          <a:xfrm>
            <a:off x="-4" y="2737402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33"/>
          <p:cNvCxnSpPr/>
          <p:nvPr/>
        </p:nvCxnSpPr>
        <p:spPr>
          <a:xfrm>
            <a:off x="-4" y="3730968"/>
            <a:ext cx="9144001" cy="0"/>
          </a:xfrm>
          <a:prstGeom prst="line">
            <a:avLst/>
          </a:prstGeom>
          <a:ln w="38100" cmpd="sng">
            <a:solidFill>
              <a:schemeClr val="tx1">
                <a:alpha val="11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83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332623" y="1428050"/>
            <a:ext cx="2914239" cy="3515897"/>
          </a:xfrm>
        </p:spPr>
        <p:txBody>
          <a:bodyPr/>
          <a:lstStyle/>
          <a:p>
            <a:pPr algn="ctr"/>
            <a:r>
              <a:rPr lang="it-IT" sz="1800" b="1" cap="all" dirty="0">
                <a:solidFill>
                  <a:schemeClr val="tx2"/>
                </a:solidFill>
                <a:latin typeface="Arial"/>
                <a:cs typeface="Arial"/>
              </a:rPr>
              <a:t>DEVELOPERS</a:t>
            </a:r>
          </a:p>
          <a:p>
            <a:endParaRPr lang="it-IT" sz="1800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Chi</a:t>
            </a:r>
            <a:r>
              <a:rPr lang="it-IT" dirty="0" smtClean="0"/>
              <a:t>: Developers, Testers, Product Owner, QAs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Scopo</a:t>
            </a:r>
            <a:r>
              <a:rPr lang="it-IT" dirty="0" smtClean="0"/>
              <a:t>: implementare le features richieste del cliente rapidamente</a:t>
            </a:r>
          </a:p>
          <a:p>
            <a:endParaRPr lang="it-IT" dirty="0" smtClean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Valutazione</a:t>
            </a:r>
            <a:r>
              <a:rPr lang="it-IT" dirty="0" smtClean="0"/>
              <a:t>: # features funzionati / tempo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38176" y="1428050"/>
            <a:ext cx="3100609" cy="3410643"/>
          </a:xfrm>
        </p:spPr>
        <p:txBody>
          <a:bodyPr/>
          <a:lstStyle/>
          <a:p>
            <a:pPr algn="ctr"/>
            <a:r>
              <a:rPr lang="it-IT" sz="1800" b="1" cap="all" dirty="0" smtClean="0">
                <a:solidFill>
                  <a:schemeClr val="tx2"/>
                </a:solidFill>
                <a:latin typeface="Arial"/>
                <a:cs typeface="Arial"/>
              </a:rPr>
              <a:t>OPERATIONS</a:t>
            </a:r>
          </a:p>
          <a:p>
            <a:endParaRPr lang="it-IT" sz="1800" b="1" cap="all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it-IT" sz="1800" cap="all" dirty="0" smtClean="0">
                <a:solidFill>
                  <a:schemeClr val="tx2"/>
                </a:solidFill>
                <a:latin typeface="Arial"/>
                <a:cs typeface="Arial"/>
              </a:rPr>
              <a:t>Chi</a:t>
            </a:r>
            <a:r>
              <a:rPr lang="it-IT" dirty="0" smtClean="0"/>
              <a:t>: System Engineer, System Admin, DB Admin, Security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Scopo</a:t>
            </a:r>
            <a:r>
              <a:rPr lang="it-IT" dirty="0" smtClean="0"/>
              <a:t>: rilasciare il prodotto e assicurarsi che il sistema funzioni in modo sicuro ed efficente</a:t>
            </a:r>
          </a:p>
          <a:p>
            <a:endParaRPr lang="it-IT" dirty="0"/>
          </a:p>
          <a:p>
            <a:r>
              <a:rPr lang="it-IT" sz="1800" cap="all" dirty="0">
                <a:solidFill>
                  <a:schemeClr val="tx2"/>
                </a:solidFill>
                <a:latin typeface="Arial"/>
                <a:cs typeface="Arial"/>
              </a:rPr>
              <a:t>Valutazione</a:t>
            </a:r>
            <a:r>
              <a:rPr lang="it-IT" dirty="0" smtClean="0"/>
              <a:t>: stato del sistema, soddisfazione del cliente</a:t>
            </a:r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 &amp; ops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it-IT" dirty="0" smtClean="0"/>
              <a:t>Figure in conflitto</a:t>
            </a:r>
            <a:endParaRPr lang="it-I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1" y="1437651"/>
            <a:ext cx="1029842" cy="2059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71" y="1437651"/>
            <a:ext cx="1011500" cy="203916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85010" y="1203850"/>
            <a:ext cx="68578" cy="3749698"/>
          </a:xfrm>
          <a:prstGeom prst="rect">
            <a:avLst/>
          </a:prstGeom>
          <a:solidFill>
            <a:srgbClr val="EF87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756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smtClean="0"/>
              <a:t>EXAMPLE 2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9" name="Rechteck 4"/>
          <p:cNvSpPr/>
          <p:nvPr/>
        </p:nvSpPr>
        <p:spPr>
          <a:xfrm rot="5400000">
            <a:off x="4384498" y="-3003803"/>
            <a:ext cx="375007" cy="91440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00" dirty="0">
              <a:solidFill>
                <a:srgbClr val="1DAC3E"/>
              </a:solidFill>
              <a:latin typeface="Arial Black"/>
              <a:cs typeface="Arial Black"/>
            </a:endParaRPr>
          </a:p>
        </p:txBody>
      </p:sp>
      <p:graphicFrame>
        <p:nvGraphicFramePr>
          <p:cNvPr id="40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484310"/>
              </p:ext>
            </p:extLst>
          </p:nvPr>
        </p:nvGraphicFramePr>
        <p:xfrm>
          <a:off x="603249" y="1380695"/>
          <a:ext cx="7937504" cy="375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8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78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78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78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78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5008">
                <a:tc>
                  <a:txBody>
                    <a:bodyPr/>
                    <a:lstStyle/>
                    <a:p>
                      <a:r>
                        <a:rPr lang="de-DE" sz="1800" b="0" i="0" dirty="0" smtClean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Arial"/>
                        </a:rPr>
                        <a:t>TASK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dirty="0" smtClean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Arial"/>
                        </a:rPr>
                        <a:t>JAN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dirty="0" smtClean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Arial"/>
                        </a:rPr>
                        <a:t>FEB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dirty="0" smtClean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Arial"/>
                        </a:rPr>
                        <a:t>MAR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dirty="0" smtClean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Arial"/>
                        </a:rPr>
                        <a:t>APR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dirty="0" smtClean="0">
                          <a:solidFill>
                            <a:srgbClr val="FFFFFF"/>
                          </a:solidFill>
                          <a:latin typeface="Arial Black" panose="020B0A04020102020204" pitchFamily="34" charset="0"/>
                          <a:cs typeface="Arial"/>
                        </a:rPr>
                        <a:t>JUN</a:t>
                      </a:r>
                      <a:endParaRPr lang="de-DE" sz="1800" b="0" i="0" dirty="0">
                        <a:solidFill>
                          <a:srgbClr val="FFFFFF"/>
                        </a:solidFill>
                        <a:latin typeface="Arial Black" panose="020B0A04020102020204" pitchFamily="34" charset="0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1" name="Gerade Verbindung 13"/>
          <p:cNvCxnSpPr/>
          <p:nvPr/>
        </p:nvCxnSpPr>
        <p:spPr>
          <a:xfrm>
            <a:off x="3026851" y="1767034"/>
            <a:ext cx="0" cy="2513554"/>
          </a:xfrm>
          <a:prstGeom prst="line">
            <a:avLst/>
          </a:prstGeom>
          <a:ln w="38100" cmpd="sng">
            <a:solidFill>
              <a:schemeClr val="tx1">
                <a:alpha val="17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14"/>
          <p:cNvCxnSpPr/>
          <p:nvPr/>
        </p:nvCxnSpPr>
        <p:spPr>
          <a:xfrm>
            <a:off x="4406871" y="1767034"/>
            <a:ext cx="0" cy="2513554"/>
          </a:xfrm>
          <a:prstGeom prst="line">
            <a:avLst/>
          </a:prstGeom>
          <a:ln w="38100" cmpd="sng">
            <a:solidFill>
              <a:schemeClr val="tx1">
                <a:alpha val="17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15"/>
          <p:cNvCxnSpPr/>
          <p:nvPr/>
        </p:nvCxnSpPr>
        <p:spPr>
          <a:xfrm>
            <a:off x="5786891" y="1767034"/>
            <a:ext cx="0" cy="2513554"/>
          </a:xfrm>
          <a:prstGeom prst="line">
            <a:avLst/>
          </a:prstGeom>
          <a:ln w="38100" cmpd="sng">
            <a:solidFill>
              <a:schemeClr val="tx1">
                <a:alpha val="17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16"/>
          <p:cNvCxnSpPr/>
          <p:nvPr/>
        </p:nvCxnSpPr>
        <p:spPr>
          <a:xfrm>
            <a:off x="7166911" y="1767034"/>
            <a:ext cx="0" cy="2513554"/>
          </a:xfrm>
          <a:prstGeom prst="line">
            <a:avLst/>
          </a:prstGeom>
          <a:ln w="38100" cmpd="sng">
            <a:solidFill>
              <a:schemeClr val="tx1">
                <a:alpha val="17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hteck 14"/>
          <p:cNvSpPr/>
          <p:nvPr/>
        </p:nvSpPr>
        <p:spPr>
          <a:xfrm>
            <a:off x="2038816" y="2145005"/>
            <a:ext cx="1830201" cy="168065"/>
          </a:xfrm>
          <a:prstGeom prst="rect">
            <a:avLst/>
          </a:prstGeom>
          <a:solidFill>
            <a:schemeClr val="accent2"/>
          </a:solidFill>
          <a:ln w="38100" cap="sq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15"/>
          <p:cNvSpPr/>
          <p:nvPr/>
        </p:nvSpPr>
        <p:spPr>
          <a:xfrm>
            <a:off x="603249" y="2052066"/>
            <a:ext cx="118013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700" dirty="0" err="1" smtClean="0">
                <a:latin typeface="Arial Black" panose="020B0A04020102020204" pitchFamily="34" charset="0"/>
                <a:cs typeface="Arial"/>
              </a:rPr>
              <a:t>Concept</a:t>
            </a:r>
            <a:endParaRPr lang="de-DE" sz="1700" dirty="0">
              <a:latin typeface="Arial Black" panose="020B0A04020102020204" pitchFamily="34" charset="0"/>
              <a:cs typeface="Arial"/>
            </a:endParaRPr>
          </a:p>
        </p:txBody>
      </p:sp>
      <p:sp>
        <p:nvSpPr>
          <p:cNvPr id="47" name="Rechteck 16"/>
          <p:cNvSpPr/>
          <p:nvPr/>
        </p:nvSpPr>
        <p:spPr>
          <a:xfrm>
            <a:off x="3351666" y="2795310"/>
            <a:ext cx="2154256" cy="168065"/>
          </a:xfrm>
          <a:prstGeom prst="rect">
            <a:avLst/>
          </a:prstGeom>
          <a:solidFill>
            <a:schemeClr val="accent2"/>
          </a:solidFill>
          <a:ln w="38100" cap="sq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17"/>
          <p:cNvSpPr/>
          <p:nvPr/>
        </p:nvSpPr>
        <p:spPr>
          <a:xfrm>
            <a:off x="603249" y="2702372"/>
            <a:ext cx="99738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700" dirty="0">
                <a:latin typeface="Arial Black" panose="020B0A04020102020204" pitchFamily="34" charset="0"/>
                <a:cs typeface="Arial"/>
              </a:rPr>
              <a:t>Design</a:t>
            </a:r>
          </a:p>
        </p:txBody>
      </p:sp>
      <p:sp>
        <p:nvSpPr>
          <p:cNvPr id="49" name="Rechteck 18"/>
          <p:cNvSpPr/>
          <p:nvPr/>
        </p:nvSpPr>
        <p:spPr>
          <a:xfrm>
            <a:off x="3632635" y="3445615"/>
            <a:ext cx="3244242" cy="168065"/>
          </a:xfrm>
          <a:prstGeom prst="rect">
            <a:avLst/>
          </a:prstGeom>
          <a:solidFill>
            <a:schemeClr val="accent2"/>
          </a:solidFill>
          <a:ln w="38100" cap="sq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19"/>
          <p:cNvSpPr/>
          <p:nvPr/>
        </p:nvSpPr>
        <p:spPr>
          <a:xfrm>
            <a:off x="603249" y="3352678"/>
            <a:ext cx="48763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700" dirty="0" smtClean="0">
                <a:latin typeface="Arial Black" panose="020B0A04020102020204" pitchFamily="34" charset="0"/>
                <a:cs typeface="Arial"/>
              </a:rPr>
              <a:t>FE</a:t>
            </a:r>
            <a:endParaRPr lang="de-DE" sz="1700" dirty="0">
              <a:latin typeface="Arial Black" panose="020B0A04020102020204" pitchFamily="34" charset="0"/>
              <a:cs typeface="Arial"/>
            </a:endParaRPr>
          </a:p>
        </p:txBody>
      </p:sp>
      <p:sp>
        <p:nvSpPr>
          <p:cNvPr id="51" name="Rechteck 20"/>
          <p:cNvSpPr/>
          <p:nvPr/>
        </p:nvSpPr>
        <p:spPr>
          <a:xfrm>
            <a:off x="5254756" y="4095921"/>
            <a:ext cx="3244242" cy="168065"/>
          </a:xfrm>
          <a:prstGeom prst="rect">
            <a:avLst/>
          </a:prstGeom>
          <a:solidFill>
            <a:schemeClr val="accent2"/>
          </a:solidFill>
          <a:ln w="38100" cap="sq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21"/>
          <p:cNvSpPr/>
          <p:nvPr/>
        </p:nvSpPr>
        <p:spPr>
          <a:xfrm>
            <a:off x="603249" y="4002982"/>
            <a:ext cx="51167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700" dirty="0" smtClean="0">
                <a:latin typeface="Arial Black" panose="020B0A04020102020204" pitchFamily="34" charset="0"/>
                <a:cs typeface="Arial"/>
              </a:rPr>
              <a:t>BE</a:t>
            </a:r>
            <a:endParaRPr lang="de-DE" sz="1700" dirty="0">
              <a:latin typeface="Arial Black" panose="020B0A040201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295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ORGANIGRAM EXAMPLE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grpSp>
        <p:nvGrpSpPr>
          <p:cNvPr id="5" name="Group 4"/>
          <p:cNvGrpSpPr/>
          <p:nvPr/>
        </p:nvGrpSpPr>
        <p:grpSpPr>
          <a:xfrm>
            <a:off x="340933" y="1415653"/>
            <a:ext cx="8462134" cy="2733596"/>
            <a:chOff x="423335" y="2523967"/>
            <a:chExt cx="8462134" cy="2733596"/>
          </a:xfrm>
        </p:grpSpPr>
        <p:sp>
          <p:nvSpPr>
            <p:cNvPr id="6" name="Rechteck 26"/>
            <p:cNvSpPr/>
            <p:nvPr/>
          </p:nvSpPr>
          <p:spPr>
            <a:xfrm>
              <a:off x="423335" y="2523967"/>
              <a:ext cx="8462133" cy="30215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900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PRIMARY BOX </a:t>
              </a:r>
              <a:endParaRPr lang="de-DE" sz="19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hteck 27"/>
            <p:cNvSpPr/>
            <p:nvPr/>
          </p:nvSpPr>
          <p:spPr>
            <a:xfrm>
              <a:off x="423337" y="4269262"/>
              <a:ext cx="2746067" cy="2862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	</a:t>
              </a:r>
              <a:endParaRPr lang="de-DE" sz="1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hteck 29"/>
            <p:cNvSpPr/>
            <p:nvPr/>
          </p:nvSpPr>
          <p:spPr>
            <a:xfrm>
              <a:off x="3271223" y="4269262"/>
              <a:ext cx="2746067" cy="2862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	</a:t>
              </a:r>
            </a:p>
          </p:txBody>
        </p:sp>
        <p:sp>
          <p:nvSpPr>
            <p:cNvPr id="9" name="Rechteck 31"/>
            <p:cNvSpPr/>
            <p:nvPr/>
          </p:nvSpPr>
          <p:spPr>
            <a:xfrm>
              <a:off x="6139401" y="4269262"/>
              <a:ext cx="2746067" cy="2862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	</a:t>
              </a:r>
              <a:endParaRPr lang="de-DE" sz="1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hteck 32"/>
            <p:cNvSpPr/>
            <p:nvPr/>
          </p:nvSpPr>
          <p:spPr>
            <a:xfrm>
              <a:off x="4710107" y="4950827"/>
              <a:ext cx="4175360" cy="3067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	</a:t>
              </a:r>
            </a:p>
          </p:txBody>
        </p:sp>
        <p:sp>
          <p:nvSpPr>
            <p:cNvPr id="11" name="Rechteck 33"/>
            <p:cNvSpPr/>
            <p:nvPr/>
          </p:nvSpPr>
          <p:spPr>
            <a:xfrm>
              <a:off x="429402" y="4950827"/>
              <a:ext cx="4175360" cy="3067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	</a:t>
              </a:r>
            </a:p>
          </p:txBody>
        </p:sp>
        <p:grpSp>
          <p:nvGrpSpPr>
            <p:cNvPr id="12" name="Gruppierung 35"/>
            <p:cNvGrpSpPr/>
            <p:nvPr/>
          </p:nvGrpSpPr>
          <p:grpSpPr>
            <a:xfrm>
              <a:off x="1386267" y="2826503"/>
              <a:ext cx="6713961" cy="1347206"/>
              <a:chOff x="1386266" y="1874749"/>
              <a:chExt cx="6713961" cy="2735805"/>
            </a:xfrm>
            <a:solidFill>
              <a:srgbClr val="FFFFFF"/>
            </a:solidFill>
          </p:grpSpPr>
          <p:sp>
            <p:nvSpPr>
              <p:cNvPr id="23" name="Pfeil nach unten 36"/>
              <p:cNvSpPr/>
              <p:nvPr/>
            </p:nvSpPr>
            <p:spPr>
              <a:xfrm>
                <a:off x="1386266" y="1874749"/>
                <a:ext cx="287867" cy="2735805"/>
              </a:xfrm>
              <a:prstGeom prst="downArrow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Pfeil nach unten 37"/>
              <p:cNvSpPr/>
              <p:nvPr/>
            </p:nvSpPr>
            <p:spPr>
              <a:xfrm>
                <a:off x="3436805" y="1874749"/>
                <a:ext cx="287867" cy="2735805"/>
              </a:xfrm>
              <a:prstGeom prst="downArrow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Pfeil nach unten 38"/>
              <p:cNvSpPr/>
              <p:nvPr/>
            </p:nvSpPr>
            <p:spPr>
              <a:xfrm>
                <a:off x="5508104" y="1874749"/>
                <a:ext cx="287867" cy="2735805"/>
              </a:xfrm>
              <a:prstGeom prst="downArrow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Pfeil nach unten 39"/>
              <p:cNvSpPr/>
              <p:nvPr/>
            </p:nvSpPr>
            <p:spPr>
              <a:xfrm>
                <a:off x="7812360" y="1874749"/>
                <a:ext cx="287867" cy="2735805"/>
              </a:xfrm>
              <a:prstGeom prst="downArrow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Rechteck 40"/>
            <p:cNvSpPr/>
            <p:nvPr/>
          </p:nvSpPr>
          <p:spPr>
            <a:xfrm>
              <a:off x="423337" y="3045651"/>
              <a:ext cx="2012797" cy="2916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	</a:t>
              </a:r>
              <a:endParaRPr lang="de-DE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hteck 41"/>
            <p:cNvSpPr/>
            <p:nvPr/>
          </p:nvSpPr>
          <p:spPr>
            <a:xfrm>
              <a:off x="2585901" y="3045651"/>
              <a:ext cx="2012797" cy="2916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</a:t>
              </a:r>
              <a:endParaRPr lang="de-DE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hteck 42"/>
            <p:cNvSpPr/>
            <p:nvPr/>
          </p:nvSpPr>
          <p:spPr>
            <a:xfrm>
              <a:off x="4710108" y="3045651"/>
              <a:ext cx="2012797" cy="2916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</a:t>
              </a:r>
              <a:endParaRPr lang="de-DE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hteck 43"/>
            <p:cNvSpPr/>
            <p:nvPr/>
          </p:nvSpPr>
          <p:spPr>
            <a:xfrm>
              <a:off x="6872672" y="3045651"/>
              <a:ext cx="2012797" cy="2916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</a:t>
              </a:r>
              <a:endParaRPr lang="de-DE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hteck 44"/>
            <p:cNvSpPr/>
            <p:nvPr/>
          </p:nvSpPr>
          <p:spPr>
            <a:xfrm>
              <a:off x="423337" y="3410369"/>
              <a:ext cx="2012797" cy="2803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	</a:t>
              </a:r>
              <a:endParaRPr lang="de-DE" sz="1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hteck 45"/>
            <p:cNvSpPr/>
            <p:nvPr/>
          </p:nvSpPr>
          <p:spPr>
            <a:xfrm>
              <a:off x="2585901" y="3410369"/>
              <a:ext cx="2012797" cy="2803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</a:t>
              </a:r>
              <a:endParaRPr lang="de-DE" sz="1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hteck 46"/>
            <p:cNvSpPr/>
            <p:nvPr/>
          </p:nvSpPr>
          <p:spPr>
            <a:xfrm>
              <a:off x="4710108" y="3410369"/>
              <a:ext cx="2012797" cy="2803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</a:t>
              </a:r>
              <a:endParaRPr lang="de-DE" sz="1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hteck 47"/>
            <p:cNvSpPr/>
            <p:nvPr/>
          </p:nvSpPr>
          <p:spPr>
            <a:xfrm>
              <a:off x="6872672" y="3410369"/>
              <a:ext cx="2012797" cy="2803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7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BOX</a:t>
              </a:r>
              <a:endParaRPr lang="de-DE" sz="1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Pfeil nach unten 48"/>
            <p:cNvSpPr/>
            <p:nvPr/>
          </p:nvSpPr>
          <p:spPr>
            <a:xfrm>
              <a:off x="1658809" y="4549441"/>
              <a:ext cx="287867" cy="308447"/>
            </a:xfrm>
            <a:prstGeom prst="downArrow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Pfeil nach unten 49"/>
            <p:cNvSpPr/>
            <p:nvPr/>
          </p:nvSpPr>
          <p:spPr>
            <a:xfrm>
              <a:off x="7380313" y="4549441"/>
              <a:ext cx="287867" cy="308447"/>
            </a:xfrm>
            <a:prstGeom prst="downArrow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9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56023" y="2141376"/>
            <a:ext cx="7003440" cy="803145"/>
          </a:xfrm>
        </p:spPr>
        <p:txBody>
          <a:bodyPr/>
          <a:lstStyle/>
          <a:p>
            <a:r>
              <a:rPr lang="it-IT" dirty="0" err="1" smtClean="0"/>
              <a:t>Thank</a:t>
            </a:r>
            <a:r>
              <a:rPr lang="it-IT" dirty="0" smtClean="0"/>
              <a:t> </a:t>
            </a:r>
            <a:r>
              <a:rPr lang="it-IT" dirty="0" err="1" smtClean="0"/>
              <a:t>you</a:t>
            </a:r>
            <a:endParaRPr lang="it-IT" dirty="0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>
          <a:xfrm>
            <a:off x="1156022" y="2988487"/>
            <a:ext cx="7003441" cy="328820"/>
          </a:xfrm>
        </p:spPr>
        <p:txBody>
          <a:bodyPr/>
          <a:lstStyle/>
          <a:p>
            <a:r>
              <a:rPr lang="it-IT" dirty="0" err="1" smtClean="0"/>
              <a:t>www.reply.com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883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THIS IS THE MAIN GRADIENT COVER</a:t>
            </a:r>
            <a:endParaRPr lang="it-IT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Name</a:t>
            </a:r>
            <a:r>
              <a:rPr lang="it-IT" dirty="0"/>
              <a:t>, </a:t>
            </a:r>
            <a:r>
              <a:rPr lang="it-IT" dirty="0" err="1"/>
              <a:t>Surname</a:t>
            </a:r>
            <a:r>
              <a:rPr lang="it-IT" dirty="0"/>
              <a:t> | Job Title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087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COLOUR PALETTE</a:t>
            </a:r>
            <a:endParaRPr lang="it-IT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HUES SETUP</a:t>
            </a:r>
            <a:endParaRPr lang="it-IT" dirty="0"/>
          </a:p>
        </p:txBody>
      </p:sp>
      <p:grpSp>
        <p:nvGrpSpPr>
          <p:cNvPr id="31" name="Group 6"/>
          <p:cNvGrpSpPr/>
          <p:nvPr/>
        </p:nvGrpSpPr>
        <p:grpSpPr>
          <a:xfrm>
            <a:off x="499725" y="1129782"/>
            <a:ext cx="3153744" cy="3725247"/>
            <a:chOff x="510610" y="1642580"/>
            <a:chExt cx="3092395" cy="4363585"/>
          </a:xfrm>
        </p:grpSpPr>
        <p:sp>
          <p:nvSpPr>
            <p:cNvPr id="32" name="Rectangle 10"/>
            <p:cNvSpPr/>
            <p:nvPr/>
          </p:nvSpPr>
          <p:spPr>
            <a:xfrm>
              <a:off x="2056695" y="4548521"/>
              <a:ext cx="1457643" cy="1457643"/>
            </a:xfrm>
            <a:prstGeom prst="rect">
              <a:avLst/>
            </a:prstGeom>
            <a:solidFill>
              <a:srgbClr val="FFDC0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Rectangle 11"/>
            <p:cNvSpPr/>
            <p:nvPr/>
          </p:nvSpPr>
          <p:spPr>
            <a:xfrm>
              <a:off x="597956" y="3090869"/>
              <a:ext cx="1457643" cy="14576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Rectangle 12"/>
            <p:cNvSpPr/>
            <p:nvPr/>
          </p:nvSpPr>
          <p:spPr>
            <a:xfrm>
              <a:off x="597956" y="1642580"/>
              <a:ext cx="1457643" cy="14576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Rectangle 13"/>
            <p:cNvSpPr/>
            <p:nvPr/>
          </p:nvSpPr>
          <p:spPr>
            <a:xfrm>
              <a:off x="2056695" y="1642580"/>
              <a:ext cx="1457643" cy="14576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ctangle 14"/>
            <p:cNvSpPr/>
            <p:nvPr/>
          </p:nvSpPr>
          <p:spPr>
            <a:xfrm>
              <a:off x="2056694" y="3090869"/>
              <a:ext cx="1457643" cy="14576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Rectangle 15"/>
            <p:cNvSpPr/>
            <p:nvPr/>
          </p:nvSpPr>
          <p:spPr>
            <a:xfrm>
              <a:off x="597956" y="4548522"/>
              <a:ext cx="1457643" cy="1457643"/>
            </a:xfrm>
            <a:prstGeom prst="rect">
              <a:avLst/>
            </a:prstGeom>
            <a:solidFill>
              <a:srgbClr val="FEFE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Rectangle 16"/>
            <p:cNvSpPr/>
            <p:nvPr/>
          </p:nvSpPr>
          <p:spPr>
            <a:xfrm>
              <a:off x="513724" y="2105930"/>
              <a:ext cx="162610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 smtClean="0"/>
                <a:t>BLACK</a:t>
              </a:r>
            </a:p>
            <a:p>
              <a:pPr algn="ctr"/>
              <a:r>
                <a:rPr lang="it-IT" sz="1300" dirty="0" smtClean="0"/>
                <a:t>BACKGROUND</a:t>
              </a:r>
              <a:endParaRPr lang="it-IT" sz="1300" dirty="0"/>
            </a:p>
          </p:txBody>
        </p:sp>
        <p:sp>
          <p:nvSpPr>
            <p:cNvPr id="52" name="Rectangle 17"/>
            <p:cNvSpPr/>
            <p:nvPr/>
          </p:nvSpPr>
          <p:spPr>
            <a:xfrm>
              <a:off x="1972462" y="2134550"/>
              <a:ext cx="162610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 smtClean="0">
                  <a:solidFill>
                    <a:sysClr val="windowText" lastClr="000000"/>
                  </a:solidFill>
                </a:rPr>
                <a:t>WHITE</a:t>
              </a:r>
            </a:p>
            <a:p>
              <a:pPr algn="ctr"/>
              <a:r>
                <a:rPr lang="it-IT" sz="1300" dirty="0" smtClean="0">
                  <a:solidFill>
                    <a:sysClr val="windowText" lastClr="000000"/>
                  </a:solidFill>
                </a:rPr>
                <a:t>TEXT</a:t>
              </a:r>
              <a:endParaRPr lang="it-IT" sz="13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Rectangle 18"/>
            <p:cNvSpPr/>
            <p:nvPr/>
          </p:nvSpPr>
          <p:spPr>
            <a:xfrm>
              <a:off x="522631" y="3573469"/>
              <a:ext cx="162610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 smtClean="0"/>
                <a:t>DARK</a:t>
              </a:r>
            </a:p>
            <a:p>
              <a:pPr algn="ctr"/>
              <a:r>
                <a:rPr lang="it-IT" sz="1300" dirty="0" smtClean="0"/>
                <a:t>GREEN</a:t>
              </a:r>
              <a:endParaRPr lang="it-IT" sz="1300" dirty="0"/>
            </a:p>
          </p:txBody>
        </p:sp>
        <p:sp>
          <p:nvSpPr>
            <p:cNvPr id="54" name="Rectangle 19"/>
            <p:cNvSpPr/>
            <p:nvPr/>
          </p:nvSpPr>
          <p:spPr>
            <a:xfrm>
              <a:off x="510610" y="5010445"/>
              <a:ext cx="1626105" cy="811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 smtClean="0">
                  <a:solidFill>
                    <a:sysClr val="windowText" lastClr="000000"/>
                  </a:solidFill>
                </a:rPr>
                <a:t>CITRUS </a:t>
              </a:r>
            </a:p>
            <a:p>
              <a:pPr algn="ctr"/>
              <a:r>
                <a:rPr lang="it-IT" sz="1300" dirty="0" smtClean="0">
                  <a:solidFill>
                    <a:sysClr val="windowText" lastClr="000000"/>
                  </a:solidFill>
                </a:rPr>
                <a:t>YELLOW</a:t>
              </a:r>
            </a:p>
            <a:p>
              <a:pPr algn="ctr"/>
              <a:r>
                <a:rPr lang="it-IT" sz="1300" dirty="0" smtClean="0">
                  <a:solidFill>
                    <a:sysClr val="windowText" lastClr="000000"/>
                  </a:solidFill>
                </a:rPr>
                <a:t>Hyperlink</a:t>
              </a:r>
              <a:endParaRPr lang="it-IT" sz="13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Rectangle 20"/>
            <p:cNvSpPr/>
            <p:nvPr/>
          </p:nvSpPr>
          <p:spPr>
            <a:xfrm>
              <a:off x="1976900" y="3573460"/>
              <a:ext cx="1626105" cy="342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 smtClean="0"/>
                <a:t>GOLDEN PEAR</a:t>
              </a:r>
              <a:endParaRPr lang="it-IT" sz="1300" dirty="0"/>
            </a:p>
          </p:txBody>
        </p:sp>
        <p:sp>
          <p:nvSpPr>
            <p:cNvPr id="57" name="Rectangle 21"/>
            <p:cNvSpPr/>
            <p:nvPr/>
          </p:nvSpPr>
          <p:spPr>
            <a:xfrm>
              <a:off x="1976900" y="5010445"/>
              <a:ext cx="1626105" cy="811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 smtClean="0">
                  <a:solidFill>
                    <a:schemeClr val="bg1"/>
                  </a:solidFill>
                </a:rPr>
                <a:t>CANARY </a:t>
              </a:r>
            </a:p>
            <a:p>
              <a:pPr algn="ctr"/>
              <a:r>
                <a:rPr lang="it-IT" sz="1300" dirty="0" smtClean="0">
                  <a:solidFill>
                    <a:schemeClr val="bg1"/>
                  </a:solidFill>
                </a:rPr>
                <a:t>YELLOW</a:t>
              </a:r>
            </a:p>
            <a:p>
              <a:pPr algn="ctr"/>
              <a:r>
                <a:rPr lang="it-IT" sz="1300" dirty="0" err="1" smtClean="0">
                  <a:solidFill>
                    <a:schemeClr val="bg1"/>
                  </a:solidFill>
                </a:rPr>
                <a:t>Followed</a:t>
              </a:r>
              <a:r>
                <a:rPr lang="it-IT" sz="1300" dirty="0" smtClean="0">
                  <a:solidFill>
                    <a:schemeClr val="bg1"/>
                  </a:solidFill>
                </a:rPr>
                <a:t> Hyperlink</a:t>
              </a:r>
              <a:endParaRPr lang="it-IT" sz="1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uppo 57"/>
          <p:cNvGrpSpPr/>
          <p:nvPr/>
        </p:nvGrpSpPr>
        <p:grpSpPr>
          <a:xfrm>
            <a:off x="3916894" y="1129782"/>
            <a:ext cx="4625121" cy="3725245"/>
            <a:chOff x="3916894" y="1129782"/>
            <a:chExt cx="4625121" cy="3725245"/>
          </a:xfrm>
        </p:grpSpPr>
        <p:sp>
          <p:nvSpPr>
            <p:cNvPr id="59" name="Rectangle 38"/>
            <p:cNvSpPr/>
            <p:nvPr/>
          </p:nvSpPr>
          <p:spPr>
            <a:xfrm>
              <a:off x="4002797" y="1129782"/>
              <a:ext cx="1486563" cy="12444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0" name="Rectangle 39"/>
            <p:cNvSpPr/>
            <p:nvPr/>
          </p:nvSpPr>
          <p:spPr>
            <a:xfrm>
              <a:off x="5482731" y="2366229"/>
              <a:ext cx="1486563" cy="124441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1" name="Rectangle 40"/>
            <p:cNvSpPr/>
            <p:nvPr/>
          </p:nvSpPr>
          <p:spPr>
            <a:xfrm>
              <a:off x="4002797" y="2366229"/>
              <a:ext cx="1486563" cy="12444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2" name="Rectangle 41"/>
            <p:cNvSpPr/>
            <p:nvPr/>
          </p:nvSpPr>
          <p:spPr>
            <a:xfrm>
              <a:off x="4009427" y="3610617"/>
              <a:ext cx="1486563" cy="12444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3" name="Rectangle 42"/>
            <p:cNvSpPr/>
            <p:nvPr/>
          </p:nvSpPr>
          <p:spPr>
            <a:xfrm>
              <a:off x="5482731" y="3610617"/>
              <a:ext cx="1486563" cy="124441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4" name="Rectangle 43"/>
            <p:cNvSpPr/>
            <p:nvPr/>
          </p:nvSpPr>
          <p:spPr>
            <a:xfrm>
              <a:off x="6969552" y="3610617"/>
              <a:ext cx="1486563" cy="124441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5" name="Rectangle 44"/>
            <p:cNvSpPr/>
            <p:nvPr/>
          </p:nvSpPr>
          <p:spPr>
            <a:xfrm>
              <a:off x="3926798" y="2778232"/>
              <a:ext cx="165836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 smtClean="0"/>
                <a:t>GOLDEN PEAR</a:t>
              </a:r>
            </a:p>
            <a:p>
              <a:pPr algn="ctr"/>
              <a:r>
                <a:rPr lang="it-IT" sz="1300" dirty="0" smtClean="0"/>
                <a:t>Accent 2</a:t>
              </a:r>
              <a:endParaRPr lang="it-IT" sz="1300" dirty="0"/>
            </a:p>
          </p:txBody>
        </p:sp>
        <p:sp>
          <p:nvSpPr>
            <p:cNvPr id="66" name="Rectangle 45"/>
            <p:cNvSpPr/>
            <p:nvPr/>
          </p:nvSpPr>
          <p:spPr>
            <a:xfrm>
              <a:off x="5400145" y="2778232"/>
              <a:ext cx="165836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 smtClean="0"/>
                <a:t>BRIGHT GREEN</a:t>
              </a:r>
            </a:p>
            <a:p>
              <a:pPr algn="ctr"/>
              <a:r>
                <a:rPr lang="it-IT" sz="1300" dirty="0" smtClean="0"/>
                <a:t>Accent 3</a:t>
              </a:r>
              <a:endParaRPr lang="it-IT" sz="1300" dirty="0"/>
            </a:p>
          </p:txBody>
        </p:sp>
        <p:sp>
          <p:nvSpPr>
            <p:cNvPr id="67" name="Rectangle 46"/>
            <p:cNvSpPr/>
            <p:nvPr/>
          </p:nvSpPr>
          <p:spPr>
            <a:xfrm>
              <a:off x="3916895" y="1549783"/>
              <a:ext cx="165836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 smtClean="0">
                  <a:solidFill>
                    <a:schemeClr val="bg1"/>
                  </a:solidFill>
                </a:rPr>
                <a:t>ACID GREEN</a:t>
              </a:r>
            </a:p>
            <a:p>
              <a:pPr algn="ctr"/>
              <a:r>
                <a:rPr lang="it-IT" sz="1300" dirty="0" smtClean="0">
                  <a:solidFill>
                    <a:schemeClr val="bg1"/>
                  </a:solidFill>
                </a:rPr>
                <a:t>Accent 1</a:t>
              </a:r>
            </a:p>
          </p:txBody>
        </p:sp>
        <p:sp>
          <p:nvSpPr>
            <p:cNvPr id="68" name="Rectangle 47"/>
            <p:cNvSpPr/>
            <p:nvPr/>
          </p:nvSpPr>
          <p:spPr>
            <a:xfrm>
              <a:off x="3916894" y="4004969"/>
              <a:ext cx="165836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 smtClean="0"/>
                <a:t>TURQUOISE</a:t>
              </a:r>
            </a:p>
            <a:p>
              <a:pPr algn="ctr"/>
              <a:r>
                <a:rPr lang="it-IT" sz="1300" dirty="0" smtClean="0"/>
                <a:t>Accent 4</a:t>
              </a:r>
              <a:endParaRPr lang="it-IT" sz="1300" dirty="0"/>
            </a:p>
          </p:txBody>
        </p:sp>
        <p:sp>
          <p:nvSpPr>
            <p:cNvPr id="78" name="Rectangle 48"/>
            <p:cNvSpPr/>
            <p:nvPr/>
          </p:nvSpPr>
          <p:spPr>
            <a:xfrm>
              <a:off x="5396829" y="4004969"/>
              <a:ext cx="165836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 smtClean="0"/>
                <a:t>LIGHT PURPLE</a:t>
              </a:r>
            </a:p>
            <a:p>
              <a:pPr algn="ctr"/>
              <a:r>
                <a:rPr lang="it-IT" sz="1300" dirty="0" smtClean="0"/>
                <a:t>Accent 5</a:t>
              </a:r>
              <a:endParaRPr lang="it-IT" sz="1300" dirty="0"/>
            </a:p>
          </p:txBody>
        </p:sp>
        <p:sp>
          <p:nvSpPr>
            <p:cNvPr id="79" name="Rectangle 49"/>
            <p:cNvSpPr/>
            <p:nvPr/>
          </p:nvSpPr>
          <p:spPr>
            <a:xfrm>
              <a:off x="6883650" y="4004969"/>
              <a:ext cx="165836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 smtClean="0">
                  <a:solidFill>
                    <a:srgbClr val="FFFFFF"/>
                  </a:solidFill>
                </a:rPr>
                <a:t>LIGHT BLUE</a:t>
              </a:r>
            </a:p>
            <a:p>
              <a:pPr algn="ctr"/>
              <a:r>
                <a:rPr lang="it-IT" sz="1300" dirty="0" smtClean="0">
                  <a:solidFill>
                    <a:srgbClr val="FFFFFF"/>
                  </a:solidFill>
                </a:rPr>
                <a:t>Accent 6</a:t>
              </a:r>
              <a:endParaRPr lang="it-IT" sz="1300" dirty="0">
                <a:solidFill>
                  <a:srgbClr val="FFFFFF"/>
                </a:solidFill>
              </a:endParaRPr>
            </a:p>
          </p:txBody>
        </p:sp>
        <p:sp>
          <p:nvSpPr>
            <p:cNvPr id="80" name="Rectangle 41"/>
            <p:cNvSpPr/>
            <p:nvPr/>
          </p:nvSpPr>
          <p:spPr>
            <a:xfrm>
              <a:off x="4009427" y="3610617"/>
              <a:ext cx="1486563" cy="12444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1" name="Rectangle 47"/>
            <p:cNvSpPr/>
            <p:nvPr/>
          </p:nvSpPr>
          <p:spPr>
            <a:xfrm>
              <a:off x="3916894" y="4004969"/>
              <a:ext cx="1658365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/>
                <a:t>DEEP</a:t>
              </a:r>
            </a:p>
            <a:p>
              <a:pPr algn="ctr"/>
              <a:r>
                <a:rPr lang="it-IT" sz="1300" dirty="0"/>
                <a:t>ROSE</a:t>
              </a:r>
            </a:p>
            <a:p>
              <a:pPr algn="ctr"/>
              <a:r>
                <a:rPr lang="it-IT" sz="1300" dirty="0" smtClean="0"/>
                <a:t>Accent 4</a:t>
              </a:r>
              <a:endParaRPr lang="it-IT" sz="1300" dirty="0"/>
            </a:p>
          </p:txBody>
        </p:sp>
        <p:sp>
          <p:nvSpPr>
            <p:cNvPr id="82" name="Rectangle 42"/>
            <p:cNvSpPr/>
            <p:nvPr/>
          </p:nvSpPr>
          <p:spPr>
            <a:xfrm>
              <a:off x="5482731" y="3610617"/>
              <a:ext cx="1486563" cy="124441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3" name="Rectangle 48"/>
            <p:cNvSpPr/>
            <p:nvPr/>
          </p:nvSpPr>
          <p:spPr>
            <a:xfrm>
              <a:off x="5396829" y="4004969"/>
              <a:ext cx="1658365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300" dirty="0" smtClean="0"/>
                <a:t>BUBBLEGUM </a:t>
              </a:r>
            </a:p>
            <a:p>
              <a:pPr algn="ctr"/>
              <a:r>
                <a:rPr lang="it-IT" sz="1300" dirty="0" smtClean="0"/>
                <a:t>PINK</a:t>
              </a:r>
              <a:endParaRPr lang="it-IT" sz="1300" dirty="0"/>
            </a:p>
            <a:p>
              <a:pPr algn="ctr"/>
              <a:r>
                <a:rPr lang="it-IT" sz="1300" dirty="0" smtClean="0"/>
                <a:t>Accent 5</a:t>
              </a:r>
              <a:endParaRPr lang="it-IT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3689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TEXT STYLES</a:t>
            </a:r>
            <a:endParaRPr lang="it-IT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MAIN </a:t>
            </a:r>
            <a:r>
              <a:rPr lang="it-IT" dirty="0" err="1"/>
              <a:t>directions</a:t>
            </a:r>
            <a:endParaRPr lang="it-IT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41324" y="1101725"/>
            <a:ext cx="8310068" cy="3041650"/>
          </a:xfrm>
        </p:spPr>
        <p:txBody>
          <a:bodyPr/>
          <a:lstStyle/>
          <a:p>
            <a:pPr>
              <a:buClr>
                <a:schemeClr val="tx2"/>
              </a:buClr>
              <a:buSzPct val="130000"/>
            </a:pPr>
            <a:r>
              <a:rPr lang="de-DE" sz="1400" kern="0" dirty="0">
                <a:solidFill>
                  <a:schemeClr val="tx2"/>
                </a:solidFill>
                <a:cs typeface="Arial"/>
              </a:rPr>
              <a:t>TITLE</a:t>
            </a:r>
            <a:r>
              <a:rPr lang="de-DE" sz="1400" kern="0" dirty="0">
                <a:solidFill>
                  <a:sysClr val="window" lastClr="FFFFFF"/>
                </a:solidFill>
                <a:cs typeface="Arial"/>
              </a:rPr>
              <a:t> </a:t>
            </a:r>
            <a:r>
              <a:rPr lang="de-DE" sz="1400" kern="0" dirty="0">
                <a:solidFill>
                  <a:schemeClr val="tx2"/>
                </a:solidFill>
                <a:cs typeface="Arial"/>
              </a:rPr>
              <a:t>ON THE COVER SLIDE </a:t>
            </a:r>
          </a:p>
          <a:p>
            <a:pPr>
              <a:buClr>
                <a:schemeClr val="tx2"/>
              </a:buClr>
              <a:buSzPct val="130000"/>
            </a:pPr>
            <a:r>
              <a:rPr lang="de-DE" sz="1400" kern="0" dirty="0" err="1">
                <a:cs typeface="Arial"/>
              </a:rPr>
              <a:t>is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left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aligned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and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uses</a:t>
            </a:r>
            <a:r>
              <a:rPr lang="de-DE" sz="1400" kern="0" dirty="0">
                <a:cs typeface="Arial"/>
              </a:rPr>
              <a:t> WHITE </a:t>
            </a:r>
            <a:r>
              <a:rPr lang="de-DE" sz="1400" kern="0" dirty="0" err="1">
                <a:cs typeface="Arial"/>
              </a:rPr>
              <a:t>font</a:t>
            </a:r>
            <a:r>
              <a:rPr lang="de-DE" sz="1400" kern="0" dirty="0">
                <a:cs typeface="Arial"/>
              </a:rPr>
              <a:t> ARIAL BLACK </a:t>
            </a:r>
            <a:r>
              <a:rPr lang="de-DE" sz="1400" kern="0" dirty="0" smtClean="0">
                <a:cs typeface="Arial"/>
              </a:rPr>
              <a:t>60pt </a:t>
            </a:r>
            <a:r>
              <a:rPr lang="de-DE" sz="1400" kern="0" dirty="0" err="1">
                <a:cs typeface="Arial"/>
              </a:rPr>
              <a:t>capitalized</a:t>
            </a:r>
            <a:r>
              <a:rPr lang="de-DE" sz="1400" kern="0" dirty="0" smtClean="0">
                <a:cs typeface="Arial"/>
              </a:rPr>
              <a:t>.</a:t>
            </a:r>
            <a:endParaRPr lang="de-DE" sz="100" kern="0" dirty="0">
              <a:cs typeface="Arial"/>
            </a:endParaRPr>
          </a:p>
          <a:p>
            <a:pPr>
              <a:buClr>
                <a:schemeClr val="tx2"/>
              </a:buClr>
              <a:buSzPct val="130000"/>
            </a:pPr>
            <a:r>
              <a:rPr lang="de-DE" sz="1400" kern="0" dirty="0">
                <a:solidFill>
                  <a:schemeClr val="tx2"/>
                </a:solidFill>
                <a:cs typeface="Arial"/>
              </a:rPr>
              <a:t>SUBTITLE</a:t>
            </a:r>
            <a:r>
              <a:rPr lang="de-DE" sz="1400" kern="0" dirty="0">
                <a:solidFill>
                  <a:sysClr val="window" lastClr="FFFFFF"/>
                </a:solidFill>
                <a:cs typeface="Arial"/>
              </a:rPr>
              <a:t> </a:t>
            </a:r>
            <a:r>
              <a:rPr lang="de-DE" sz="1400" kern="0" dirty="0">
                <a:solidFill>
                  <a:schemeClr val="tx2"/>
                </a:solidFill>
                <a:cs typeface="Arial"/>
              </a:rPr>
              <a:t>ON THE COVER SLIDE </a:t>
            </a:r>
          </a:p>
          <a:p>
            <a:pPr>
              <a:buClr>
                <a:schemeClr val="tx2"/>
              </a:buClr>
              <a:buSzPct val="130000"/>
            </a:pPr>
            <a:r>
              <a:rPr lang="de-DE" sz="1400" kern="0" dirty="0" err="1">
                <a:cs typeface="Arial"/>
              </a:rPr>
              <a:t>is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left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aligned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and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uses</a:t>
            </a:r>
            <a:r>
              <a:rPr lang="de-DE" sz="1400" kern="0" dirty="0">
                <a:cs typeface="Arial"/>
              </a:rPr>
              <a:t> WHITE </a:t>
            </a:r>
            <a:r>
              <a:rPr lang="de-DE" sz="1400" kern="0" dirty="0" err="1">
                <a:cs typeface="Arial"/>
              </a:rPr>
              <a:t>font</a:t>
            </a:r>
            <a:r>
              <a:rPr lang="de-DE" sz="1400" kern="0" dirty="0">
                <a:cs typeface="Arial"/>
              </a:rPr>
              <a:t> ARIAL </a:t>
            </a:r>
            <a:r>
              <a:rPr lang="de-DE" sz="1400" kern="0" dirty="0" smtClean="0">
                <a:cs typeface="Arial"/>
              </a:rPr>
              <a:t>18pt</a:t>
            </a:r>
            <a:r>
              <a:rPr lang="de-DE" sz="1400" kern="0" dirty="0">
                <a:cs typeface="Arial"/>
              </a:rPr>
              <a:t>.</a:t>
            </a:r>
          </a:p>
          <a:p>
            <a:pPr>
              <a:buClr>
                <a:schemeClr val="tx2"/>
              </a:buClr>
              <a:buSzPct val="130000"/>
            </a:pPr>
            <a:r>
              <a:rPr lang="de-DE" sz="1400" kern="0" dirty="0" smtClean="0">
                <a:solidFill>
                  <a:schemeClr val="tx2"/>
                </a:solidFill>
                <a:cs typeface="Arial"/>
              </a:rPr>
              <a:t>TITLE</a:t>
            </a:r>
            <a:r>
              <a:rPr lang="de-DE" sz="1400" kern="0" dirty="0" smtClean="0">
                <a:solidFill>
                  <a:sysClr val="window" lastClr="FFFFFF"/>
                </a:solidFill>
                <a:cs typeface="Arial"/>
              </a:rPr>
              <a:t> </a:t>
            </a:r>
            <a:r>
              <a:rPr lang="de-DE" sz="1400" kern="0" dirty="0">
                <a:solidFill>
                  <a:schemeClr val="tx2"/>
                </a:solidFill>
                <a:cs typeface="Arial"/>
              </a:rPr>
              <a:t>ON THE CONTENT SLIDE </a:t>
            </a:r>
          </a:p>
          <a:p>
            <a:pPr>
              <a:buClr>
                <a:schemeClr val="tx2"/>
              </a:buClr>
              <a:buSzPct val="130000"/>
            </a:pPr>
            <a:r>
              <a:rPr lang="de-DE" sz="1400" kern="0" dirty="0" err="1">
                <a:cs typeface="Arial"/>
              </a:rPr>
              <a:t>is</a:t>
            </a:r>
            <a:r>
              <a:rPr lang="de-DE" sz="1400" kern="0" dirty="0">
                <a:cs typeface="Arial"/>
              </a:rPr>
              <a:t> in a top </a:t>
            </a:r>
            <a:r>
              <a:rPr lang="de-DE" sz="1400" kern="0" dirty="0" err="1">
                <a:cs typeface="Arial"/>
              </a:rPr>
              <a:t>centered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position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and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uses</a:t>
            </a:r>
            <a:r>
              <a:rPr lang="de-DE" sz="1400" kern="0" dirty="0">
                <a:cs typeface="Arial"/>
              </a:rPr>
              <a:t> WHITE </a:t>
            </a:r>
            <a:r>
              <a:rPr lang="de-DE" sz="1400" kern="0" dirty="0" err="1">
                <a:cs typeface="Arial"/>
              </a:rPr>
              <a:t>font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smtClean="0">
                <a:cs typeface="Arial"/>
              </a:rPr>
              <a:t>ARIAL BLACK 32pt </a:t>
            </a:r>
            <a:r>
              <a:rPr lang="de-DE" sz="1400" kern="0" dirty="0" err="1">
                <a:cs typeface="Arial"/>
              </a:rPr>
              <a:t>capitalized</a:t>
            </a:r>
            <a:r>
              <a:rPr lang="de-DE" sz="1400" kern="0" dirty="0">
                <a:cs typeface="Arial"/>
              </a:rPr>
              <a:t>. </a:t>
            </a:r>
          </a:p>
          <a:p>
            <a:pPr>
              <a:buClr>
                <a:schemeClr val="tx2"/>
              </a:buClr>
              <a:buSzPct val="130000"/>
            </a:pPr>
            <a:r>
              <a:rPr lang="de-DE" sz="1400" kern="0" dirty="0" smtClean="0">
                <a:solidFill>
                  <a:schemeClr val="tx2"/>
                </a:solidFill>
                <a:cs typeface="Arial"/>
              </a:rPr>
              <a:t>SUBTITLE</a:t>
            </a:r>
            <a:r>
              <a:rPr lang="de-DE" sz="1400" kern="0" dirty="0" smtClean="0">
                <a:solidFill>
                  <a:sysClr val="window" lastClr="FFFFFF"/>
                </a:solidFill>
                <a:cs typeface="Arial"/>
              </a:rPr>
              <a:t> </a:t>
            </a:r>
            <a:r>
              <a:rPr lang="de-DE" sz="1400" kern="0" dirty="0">
                <a:solidFill>
                  <a:schemeClr val="tx2"/>
                </a:solidFill>
                <a:cs typeface="Arial"/>
              </a:rPr>
              <a:t>ON THE CONTENT SLIDE </a:t>
            </a:r>
          </a:p>
          <a:p>
            <a:pPr>
              <a:buClr>
                <a:schemeClr val="tx2"/>
              </a:buClr>
              <a:buSzPct val="130000"/>
            </a:pPr>
            <a:r>
              <a:rPr lang="de-DE" sz="1400" kern="0" dirty="0" err="1">
                <a:cs typeface="Arial"/>
              </a:rPr>
              <a:t>is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centered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immediately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below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the</a:t>
            </a:r>
            <a:r>
              <a:rPr lang="de-DE" sz="1400" kern="0" dirty="0">
                <a:cs typeface="Arial"/>
              </a:rPr>
              <a:t> title </a:t>
            </a:r>
            <a:r>
              <a:rPr lang="de-DE" sz="1400" kern="0" dirty="0" err="1">
                <a:cs typeface="Arial"/>
              </a:rPr>
              <a:t>and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uses</a:t>
            </a:r>
            <a:r>
              <a:rPr lang="de-DE" sz="1400" kern="0" dirty="0">
                <a:cs typeface="Arial"/>
              </a:rPr>
              <a:t> WHITE </a:t>
            </a:r>
            <a:r>
              <a:rPr lang="de-DE" sz="1400" kern="0" dirty="0" err="1">
                <a:cs typeface="Arial"/>
              </a:rPr>
              <a:t>font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smtClean="0">
                <a:cs typeface="Arial"/>
              </a:rPr>
              <a:t>ARIAL BLACK 16pt </a:t>
            </a:r>
            <a:r>
              <a:rPr lang="de-DE" sz="1400" kern="0" dirty="0" err="1">
                <a:cs typeface="Arial"/>
              </a:rPr>
              <a:t>capitalized</a:t>
            </a:r>
            <a:r>
              <a:rPr lang="de-DE" sz="1400" kern="0" dirty="0">
                <a:cs typeface="Arial"/>
              </a:rPr>
              <a:t>.</a:t>
            </a:r>
          </a:p>
          <a:p>
            <a:pPr>
              <a:buClr>
                <a:schemeClr val="tx2"/>
              </a:buClr>
              <a:buSzPct val="130000"/>
            </a:pPr>
            <a:r>
              <a:rPr lang="it-IT" sz="1400" kern="0" dirty="0" smtClean="0">
                <a:solidFill>
                  <a:schemeClr val="tx2"/>
                </a:solidFill>
                <a:cs typeface="Arial"/>
              </a:rPr>
              <a:t>BASIC </a:t>
            </a:r>
            <a:r>
              <a:rPr lang="it-IT" sz="1400" kern="0" dirty="0">
                <a:solidFill>
                  <a:schemeClr val="tx2"/>
                </a:solidFill>
                <a:cs typeface="Arial"/>
              </a:rPr>
              <a:t>TEXT </a:t>
            </a:r>
          </a:p>
          <a:p>
            <a:pPr>
              <a:buClr>
                <a:schemeClr val="tx2"/>
              </a:buClr>
              <a:buSzPct val="130000"/>
            </a:pPr>
            <a:r>
              <a:rPr lang="de-DE" sz="1400" kern="0" dirty="0" err="1">
                <a:cs typeface="Arial"/>
              </a:rPr>
              <a:t>is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left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aligned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and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uses</a:t>
            </a:r>
            <a:r>
              <a:rPr lang="de-DE" sz="1400" kern="0" dirty="0">
                <a:cs typeface="Arial"/>
              </a:rPr>
              <a:t> WHITE </a:t>
            </a:r>
            <a:r>
              <a:rPr lang="de-DE" sz="1400" kern="0" dirty="0" err="1">
                <a:cs typeface="Arial"/>
              </a:rPr>
              <a:t>font</a:t>
            </a:r>
            <a:r>
              <a:rPr lang="de-DE" sz="1400" kern="0" dirty="0">
                <a:cs typeface="Arial"/>
              </a:rPr>
              <a:t> ARIAL 18pt, </a:t>
            </a:r>
            <a:r>
              <a:rPr lang="de-DE" sz="1400" kern="0" dirty="0" err="1">
                <a:cs typeface="Arial"/>
              </a:rPr>
              <a:t>as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standard</a:t>
            </a:r>
            <a:r>
              <a:rPr lang="de-DE" sz="1400" kern="0" dirty="0">
                <a:cs typeface="Arial"/>
              </a:rPr>
              <a:t>, </a:t>
            </a:r>
            <a:r>
              <a:rPr lang="de-DE" sz="1400" kern="0" dirty="0" err="1" smtClean="0">
                <a:cs typeface="Arial"/>
              </a:rPr>
              <a:t>that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can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be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reduced</a:t>
            </a:r>
            <a:r>
              <a:rPr lang="de-DE" sz="1400" kern="0" dirty="0">
                <a:cs typeface="Arial"/>
              </a:rPr>
              <a:t> down </a:t>
            </a:r>
            <a:r>
              <a:rPr lang="de-DE" sz="1400" kern="0" dirty="0" err="1">
                <a:cs typeface="Arial"/>
              </a:rPr>
              <a:t>to</a:t>
            </a:r>
            <a:r>
              <a:rPr lang="de-DE" sz="1400" kern="0" dirty="0">
                <a:cs typeface="Arial"/>
              </a:rPr>
              <a:t> 14pt, </a:t>
            </a:r>
            <a:r>
              <a:rPr lang="de-DE" sz="1400" kern="0" dirty="0" err="1">
                <a:cs typeface="Arial"/>
              </a:rPr>
              <a:t>according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to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content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needs</a:t>
            </a:r>
            <a:r>
              <a:rPr lang="de-DE" sz="1400" kern="0" dirty="0">
                <a:cs typeface="Arial"/>
              </a:rPr>
              <a:t>.</a:t>
            </a:r>
          </a:p>
          <a:p>
            <a:pPr>
              <a:buClr>
                <a:schemeClr val="tx2"/>
              </a:buClr>
              <a:buSzPct val="130000"/>
            </a:pPr>
            <a:r>
              <a:rPr lang="de-DE" sz="1400" kern="0" dirty="0" smtClean="0">
                <a:solidFill>
                  <a:schemeClr val="tx2"/>
                </a:solidFill>
                <a:cs typeface="Arial"/>
              </a:rPr>
              <a:t>TEXTUAL EVIDENCE </a:t>
            </a:r>
            <a:r>
              <a:rPr lang="de-DE" sz="1400" kern="0" dirty="0" smtClean="0">
                <a:solidFill>
                  <a:sysClr val="window" lastClr="FFFFFF"/>
                </a:solidFill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is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given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by</a:t>
            </a:r>
            <a:r>
              <a:rPr lang="de-DE" sz="1400" kern="0" dirty="0" smtClean="0">
                <a:cs typeface="Arial"/>
              </a:rPr>
              <a:t> GOLDEN PEAR </a:t>
            </a:r>
            <a:r>
              <a:rPr lang="de-DE" sz="1400" kern="0" dirty="0" err="1" smtClean="0">
                <a:cs typeface="Arial"/>
              </a:rPr>
              <a:t>font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capitalized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or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 err="1" smtClean="0">
                <a:cs typeface="Arial"/>
              </a:rPr>
              <a:t>by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>
                <a:cs typeface="Arial"/>
              </a:rPr>
              <a:t>WHITE </a:t>
            </a:r>
            <a:r>
              <a:rPr lang="de-DE" sz="1400" kern="0" dirty="0" err="1">
                <a:cs typeface="Arial"/>
              </a:rPr>
              <a:t>font</a:t>
            </a:r>
            <a:r>
              <a:rPr lang="de-DE" sz="1400" kern="0" dirty="0">
                <a:cs typeface="Arial"/>
              </a:rPr>
              <a:t> ARIAL BLACK</a:t>
            </a:r>
            <a:r>
              <a:rPr lang="de-DE" sz="1400" kern="0" dirty="0" smtClean="0">
                <a:cs typeface="Arial"/>
              </a:rPr>
              <a:t>.</a:t>
            </a:r>
            <a:endParaRPr lang="de-DE" sz="1400" kern="0" dirty="0">
              <a:cs typeface="Arial"/>
            </a:endParaRPr>
          </a:p>
          <a:p>
            <a:pPr>
              <a:buClr>
                <a:schemeClr val="tx2"/>
              </a:buClr>
              <a:buSzPct val="130000"/>
            </a:pPr>
            <a:r>
              <a:rPr lang="de-DE" sz="1400" kern="0" dirty="0" smtClean="0">
                <a:solidFill>
                  <a:schemeClr val="tx2"/>
                </a:solidFill>
                <a:cs typeface="Arial"/>
              </a:rPr>
              <a:t>BULLETS</a:t>
            </a:r>
            <a:r>
              <a:rPr lang="de-DE" sz="1400" kern="0" dirty="0" smtClean="0">
                <a:solidFill>
                  <a:sysClr val="window" lastClr="FFFFFF"/>
                </a:solidFill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are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squared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and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use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smtClean="0">
                <a:cs typeface="Arial"/>
              </a:rPr>
              <a:t>GOLDEN PEAR </a:t>
            </a:r>
            <a:r>
              <a:rPr lang="de-DE" sz="1400" kern="0" dirty="0" err="1" smtClean="0">
                <a:cs typeface="Arial"/>
              </a:rPr>
              <a:t>at</a:t>
            </a:r>
            <a:r>
              <a:rPr lang="de-DE" sz="1400" kern="0" dirty="0" smtClean="0">
                <a:cs typeface="Arial"/>
              </a:rPr>
              <a:t> </a:t>
            </a:r>
            <a:r>
              <a:rPr lang="de-DE" sz="1400" kern="0" dirty="0">
                <a:cs typeface="Arial"/>
              </a:rPr>
              <a:t>130% </a:t>
            </a:r>
            <a:r>
              <a:rPr lang="de-DE" sz="1400" kern="0" dirty="0" err="1">
                <a:cs typeface="Arial"/>
              </a:rPr>
              <a:t>of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text</a:t>
            </a:r>
            <a:r>
              <a:rPr lang="de-DE" sz="1400" kern="0" dirty="0">
                <a:cs typeface="Arial"/>
              </a:rPr>
              <a:t> </a:t>
            </a:r>
            <a:r>
              <a:rPr lang="de-DE" sz="1400" kern="0" dirty="0" err="1">
                <a:cs typeface="Arial"/>
              </a:rPr>
              <a:t>size</a:t>
            </a:r>
            <a:r>
              <a:rPr lang="de-DE" sz="1400" kern="0" dirty="0">
                <a:cs typeface="Arial"/>
              </a:rPr>
              <a:t>.</a:t>
            </a:r>
            <a:endParaRPr lang="it-IT" sz="1400" dirty="0"/>
          </a:p>
          <a:p>
            <a:endParaRPr lang="it-IT" sz="1400" kern="0" dirty="0">
              <a:solidFill>
                <a:sysClr val="window" lastClr="FFFFFF"/>
              </a:solidFill>
              <a:cs typeface="Arial"/>
            </a:endParaRPr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416800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Immagine 16" descr="Reply SpA - RUNNING MAN_White_RG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203" y="2057708"/>
            <a:ext cx="1167594" cy="11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43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 &amp; OPS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Figure in conflitto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2670837" y="1594892"/>
            <a:ext cx="5869912" cy="3190032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Creare un unico team </a:t>
            </a:r>
            <a:r>
              <a:rPr lang="it-IT" b="1" dirty="0" smtClean="0"/>
              <a:t>multifunzionale, </a:t>
            </a:r>
            <a:r>
              <a:rPr lang="it-IT" dirty="0" smtClean="0"/>
              <a:t>che si prenda cura del prodotto durante tutto il suo ciclo di vita.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Scopo e metodi di valutazione Unificati.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Il DevOps abbatte le bariere tra le persone, Developer, Data Scientist, System Engineers, Security, Testers, QAs e Product Owner, collaborano per il bene del prodotto.</a:t>
            </a:r>
            <a:endParaRPr lang="it-I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52" y="1377804"/>
            <a:ext cx="2018043" cy="319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07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3000" dirty="0" smtClean="0"/>
              <a:t>«You build it, you run it»</a:t>
            </a:r>
            <a:endParaRPr lang="it-IT" sz="3000" dirty="0"/>
          </a:p>
        </p:txBody>
      </p:sp>
    </p:spTree>
    <p:extLst>
      <p:ext uri="{BB962C8B-B14F-4D97-AF65-F5344CB8AC3E}">
        <p14:creationId xmlns:p14="http://schemas.microsoft.com/office/powerpoint/2010/main" val="4017740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DEVOPS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Cultura + tools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727128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/>
              <a:t>DevOps = 7 Best Practices + Tools di supporto unificati</a:t>
            </a:r>
            <a:endParaRPr lang="it-IT" dirty="0"/>
          </a:p>
          <a:p>
            <a:pPr marL="0" indent="0">
              <a:buNone/>
            </a:pPr>
            <a:endParaRPr lang="it-IT" b="1" cap="all" dirty="0" smtClean="0">
              <a:solidFill>
                <a:schemeClr val="tx2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it-IT" b="1" cap="all" dirty="0" smtClean="0">
                <a:solidFill>
                  <a:schemeClr val="tx2"/>
                </a:solidFill>
                <a:latin typeface="Arial"/>
                <a:cs typeface="Arial"/>
              </a:rPr>
              <a:t>pratiche</a:t>
            </a:r>
            <a:r>
              <a:rPr lang="it-IT" dirty="0" smtClean="0"/>
              <a:t> =	Cambiamento Culturale, verso la Trasparenza e la 			Collaborazione nel team.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Tools</a:t>
            </a:r>
            <a:r>
              <a:rPr lang="it-IT" dirty="0" smtClean="0"/>
              <a:t> = 	Guida al cambimento, unificando Strumenti e 			Responsabilità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4949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7 Best Practices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3248" y="1594893"/>
            <a:ext cx="3941529" cy="2917902"/>
          </a:xfrm>
        </p:spPr>
        <p:txBody>
          <a:bodyPr/>
          <a:lstStyle/>
          <a:p>
            <a:r>
              <a:rPr lang="it-IT" dirty="0"/>
              <a:t>Continuous Management</a:t>
            </a:r>
          </a:p>
          <a:p>
            <a:r>
              <a:rPr lang="it-IT" dirty="0"/>
              <a:t>Infrastructure As a Code</a:t>
            </a:r>
          </a:p>
          <a:p>
            <a:r>
              <a:rPr lang="it-IT" dirty="0" smtClean="0"/>
              <a:t>Continuous Integration</a:t>
            </a:r>
          </a:p>
          <a:p>
            <a:r>
              <a:rPr lang="it-IT" dirty="0" smtClean="0"/>
              <a:t>Continuous Testing</a:t>
            </a:r>
          </a:p>
          <a:p>
            <a:r>
              <a:rPr lang="it-IT" dirty="0" smtClean="0"/>
              <a:t>Continuous Delivery</a:t>
            </a:r>
          </a:p>
          <a:p>
            <a:r>
              <a:rPr lang="it-IT" dirty="0" smtClean="0"/>
              <a:t>Continuous Deployment</a:t>
            </a:r>
          </a:p>
          <a:p>
            <a:r>
              <a:rPr lang="it-IT" dirty="0" smtClean="0"/>
              <a:t>Continuous Management</a:t>
            </a:r>
            <a:endParaRPr lang="it-IT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301375" y="1498048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43453" y="1498048"/>
            <a:ext cx="0" cy="3111592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02284" y="4609640"/>
            <a:ext cx="342078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4885946" y="2846335"/>
            <a:ext cx="988580" cy="401283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/>
          <p:cNvSpPr txBox="1"/>
          <p:nvPr/>
        </p:nvSpPr>
        <p:spPr>
          <a:xfrm>
            <a:off x="5874526" y="2862311"/>
            <a:ext cx="303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cap="all" dirty="0">
                <a:solidFill>
                  <a:schemeClr val="tx2"/>
                </a:solidFill>
                <a:latin typeface="Arial"/>
                <a:cs typeface="Arial"/>
              </a:rPr>
              <a:t>CONTINUOUS LEARNING</a:t>
            </a:r>
          </a:p>
        </p:txBody>
      </p:sp>
    </p:spTree>
    <p:extLst>
      <p:ext uri="{BB962C8B-B14F-4D97-AF65-F5344CB8AC3E}">
        <p14:creationId xmlns:p14="http://schemas.microsoft.com/office/powerpoint/2010/main" val="1181811346"/>
      </p:ext>
    </p:extLst>
  </p:cSld>
  <p:clrMapOvr>
    <a:masterClrMapping/>
  </p:clrMapOvr>
</p:sld>
</file>

<file path=ppt/theme/theme1.xml><?xml version="1.0" encoding="utf-8"?>
<a:theme xmlns:a="http://schemas.openxmlformats.org/drawingml/2006/main" name="Reply">
  <a:themeElements>
    <a:clrScheme name="Impostazioni personalizzate 144">
      <a:dk1>
        <a:srgbClr val="000000"/>
      </a:dk1>
      <a:lt1>
        <a:sysClr val="window" lastClr="FFFFFF"/>
      </a:lt1>
      <a:dk2>
        <a:srgbClr val="053238"/>
      </a:dk2>
      <a:lt2>
        <a:srgbClr val="81CD03"/>
      </a:lt2>
      <a:accent1>
        <a:srgbClr val="D1E420"/>
      </a:accent1>
      <a:accent2>
        <a:srgbClr val="81CD03"/>
      </a:accent2>
      <a:accent3>
        <a:srgbClr val="23B140"/>
      </a:accent3>
      <a:accent4>
        <a:srgbClr val="940758"/>
      </a:accent4>
      <a:accent5>
        <a:srgbClr val="FA51A3"/>
      </a:accent5>
      <a:accent6>
        <a:srgbClr val="42BCFC"/>
      </a:accent6>
      <a:hlink>
        <a:srgbClr val="FFFE50"/>
      </a:hlink>
      <a:folHlink>
        <a:srgbClr val="FFDB04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097ED64C-1469-4E9B-A6EE-E169F18D7DB3}" vid="{B73C506B-0DF6-4CFA-9B1D-8AAF7C79760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Reply PRESENTATION BLACK 16.9</Template>
  <TotalTime>285</TotalTime>
  <Words>1710</Words>
  <Application>Microsoft Office PowerPoint</Application>
  <PresentationFormat>On-screen Show (16:9)</PresentationFormat>
  <Paragraphs>336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Arial Black</vt:lpstr>
      <vt:lpstr>Calibri</vt:lpstr>
      <vt:lpstr>Wingdings</vt:lpstr>
      <vt:lpstr>Reply</vt:lpstr>
      <vt:lpstr>DEVOPS</vt:lpstr>
      <vt:lpstr>AGENDA</vt:lpstr>
      <vt:lpstr>INTRODUZIONE</vt:lpstr>
      <vt:lpstr>devops</vt:lpstr>
      <vt:lpstr>Dev &amp; ops</vt:lpstr>
      <vt:lpstr>DEV &amp; OPS</vt:lpstr>
      <vt:lpstr>«You build it, you run it»</vt:lpstr>
      <vt:lpstr>DEVOPS</vt:lpstr>
      <vt:lpstr>7 Best Practices</vt:lpstr>
      <vt:lpstr>7 Best Practices</vt:lpstr>
      <vt:lpstr>CONfiguration management</vt:lpstr>
      <vt:lpstr>«Eseguire il Provisioning delle istanze del sistema usando componenti software Convergenti e Idempotenti, gestibili con gli stessi strumenti del prodotto sviluppato»</vt:lpstr>
      <vt:lpstr>Configuration managment</vt:lpstr>
      <vt:lpstr>Configuration managment</vt:lpstr>
      <vt:lpstr>MODELLI DI CM</vt:lpstr>
      <vt:lpstr>MODELLI DI CM</vt:lpstr>
      <vt:lpstr>MODELLI DI CM</vt:lpstr>
      <vt:lpstr>MODELLI DI GESTION</vt:lpstr>
      <vt:lpstr>MODELLI DI GESTIONE</vt:lpstr>
      <vt:lpstr>ansible</vt:lpstr>
      <vt:lpstr>ansible</vt:lpstr>
      <vt:lpstr>ansible</vt:lpstr>
      <vt:lpstr>ansible</vt:lpstr>
      <vt:lpstr>ansible</vt:lpstr>
      <vt:lpstr>INFRASTRUCTURE AS A CODE</vt:lpstr>
      <vt:lpstr>Statement  chart for important points</vt:lpstr>
      <vt:lpstr>THIS IS A statement CHART</vt:lpstr>
      <vt:lpstr>THIS IS A  STATEMENT  CHART (2)</vt:lpstr>
      <vt:lpstr>TEXT SAMPLES</vt:lpstr>
      <vt:lpstr>HEADLINE WITH HIGHLIGHT</vt:lpstr>
      <vt:lpstr>TEMPLATE WITH SINGLE COLUMN </vt:lpstr>
      <vt:lpstr>TEMPLATE WITH DOUBLE COLUMN</vt:lpstr>
      <vt:lpstr>image usage</vt:lpstr>
      <vt:lpstr>TEMPLATE WITH SINGLE IMAGE</vt:lpstr>
      <vt:lpstr>TEMPLATE WITH SINGLE IMAGE</vt:lpstr>
      <vt:lpstr>TEMPLATE WITH INSERT IMAGE</vt:lpstr>
      <vt:lpstr>TEMPLATE WITH INSERT GRADIENT</vt:lpstr>
      <vt:lpstr>Chart style</vt:lpstr>
      <vt:lpstr>TEMPLATE FOR chart</vt:lpstr>
      <vt:lpstr>TEMPLATE FOR chart</vt:lpstr>
      <vt:lpstr>TEMPLATE FOR chart</vt:lpstr>
      <vt:lpstr>TEMPLATE FOR chart</vt:lpstr>
      <vt:lpstr>TEMPLATE FOR trend</vt:lpstr>
      <vt:lpstr>TEMPLATE FOR TREND</vt:lpstr>
      <vt:lpstr>TEMPLATE FOR trend</vt:lpstr>
      <vt:lpstr>TEMPLATE FOR pie chart</vt:lpstr>
      <vt:lpstr>TEMPLATE FOR pie chart</vt:lpstr>
      <vt:lpstr>tables &amp; organigrams</vt:lpstr>
      <vt:lpstr>Table EXAMPLE 1</vt:lpstr>
      <vt:lpstr>Table EXAMPLE 2</vt:lpstr>
      <vt:lpstr>ORGANIGRAM EXAMPLE</vt:lpstr>
      <vt:lpstr>Thank you</vt:lpstr>
      <vt:lpstr>THIS IS THE MAIN GRADIENT COVER</vt:lpstr>
      <vt:lpstr>COLOUR PALETTE</vt:lpstr>
      <vt:lpstr>TEXT STYLES</vt:lpstr>
      <vt:lpstr>PowerPoint Presentation</vt:lpstr>
    </vt:vector>
  </TitlesOfParts>
  <Manager/>
  <Company>Reply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</dc:title>
  <dc:subject/>
  <dc:creator>Pasquali Dario</dc:creator>
  <cp:keywords/>
  <dc:description/>
  <cp:lastModifiedBy>Pasquali Dario</cp:lastModifiedBy>
  <cp:revision>53</cp:revision>
  <dcterms:created xsi:type="dcterms:W3CDTF">2018-02-15T11:11:02Z</dcterms:created>
  <dcterms:modified xsi:type="dcterms:W3CDTF">2018-02-20T10:38:58Z</dcterms:modified>
  <cp:category/>
</cp:coreProperties>
</file>